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6" r:id="rId3"/>
    <p:sldMasterId id="2147483671" r:id="rId4"/>
  </p:sldMasterIdLst>
  <p:notesMasterIdLst>
    <p:notesMasterId r:id="rId42"/>
  </p:notesMasterIdLst>
  <p:sldIdLst>
    <p:sldId id="447" r:id="rId5"/>
    <p:sldId id="479" r:id="rId6"/>
    <p:sldId id="262" r:id="rId7"/>
    <p:sldId id="263" r:id="rId8"/>
    <p:sldId id="491" r:id="rId9"/>
    <p:sldId id="560" r:id="rId10"/>
    <p:sldId id="495" r:id="rId11"/>
    <p:sldId id="505" r:id="rId12"/>
    <p:sldId id="498" r:id="rId13"/>
    <p:sldId id="496" r:id="rId14"/>
    <p:sldId id="499" r:id="rId15"/>
    <p:sldId id="524" r:id="rId16"/>
    <p:sldId id="575" r:id="rId17"/>
    <p:sldId id="576" r:id="rId18"/>
    <p:sldId id="577" r:id="rId19"/>
    <p:sldId id="578" r:id="rId20"/>
    <p:sldId id="561" r:id="rId21"/>
    <p:sldId id="579" r:id="rId22"/>
    <p:sldId id="580" r:id="rId23"/>
    <p:sldId id="581" r:id="rId24"/>
    <p:sldId id="550" r:id="rId25"/>
    <p:sldId id="547" r:id="rId26"/>
    <p:sldId id="544" r:id="rId27"/>
    <p:sldId id="582" r:id="rId28"/>
    <p:sldId id="584" r:id="rId29"/>
    <p:sldId id="585" r:id="rId30"/>
    <p:sldId id="583" r:id="rId31"/>
    <p:sldId id="590" r:id="rId32"/>
    <p:sldId id="589" r:id="rId33"/>
    <p:sldId id="593" r:id="rId34"/>
    <p:sldId id="591" r:id="rId35"/>
    <p:sldId id="592" r:id="rId36"/>
    <p:sldId id="570" r:id="rId37"/>
    <p:sldId id="541" r:id="rId38"/>
    <p:sldId id="542" r:id="rId39"/>
    <p:sldId id="569" r:id="rId40"/>
    <p:sldId id="52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emi Baysa" initials="N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ACE3"/>
    <a:srgbClr val="D8D0FC"/>
    <a:srgbClr val="BBADF9"/>
    <a:srgbClr val="33CC33"/>
    <a:srgbClr val="FFFF99"/>
    <a:srgbClr val="212121"/>
    <a:srgbClr val="0432FF"/>
    <a:srgbClr val="00CC66"/>
    <a:srgbClr val="0041C4"/>
    <a:srgbClr val="003B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35" autoAdjust="0"/>
    <p:restoredTop sz="82873" autoAdjust="0"/>
  </p:normalViewPr>
  <p:slideViewPr>
    <p:cSldViewPr snapToGrid="0">
      <p:cViewPr varScale="1">
        <p:scale>
          <a:sx n="56" d="100"/>
          <a:sy n="56" d="100"/>
        </p:scale>
        <p:origin x="752" y="40"/>
      </p:cViewPr>
      <p:guideLst>
        <p:guide orient="horz" pos="2160"/>
        <p:guide pos="3840"/>
      </p:guideLst>
    </p:cSldViewPr>
  </p:slideViewPr>
  <p:notesTextViewPr>
    <p:cViewPr>
      <p:scale>
        <a:sx n="125" d="100"/>
        <a:sy n="125" d="100"/>
      </p:scale>
      <p:origin x="0" y="0"/>
    </p:cViewPr>
  </p:notesTextViewPr>
  <p:notesViewPr>
    <p:cSldViewPr snapToGrid="0">
      <p:cViewPr varScale="1">
        <p:scale>
          <a:sx n="53" d="100"/>
          <a:sy n="53" d="100"/>
        </p:scale>
        <p:origin x="-28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789AB7-2251-449F-92D3-41FB4D6F07AA}" type="datetimeFigureOut">
              <a:rPr lang="en-PH" smtClean="0"/>
              <a:t>04/03/2022</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6598FE-BBBD-40F5-8803-66B6EC81F344}" type="slidenum">
              <a:rPr lang="en-PH" smtClean="0"/>
              <a:t>‹#›</a:t>
            </a:fld>
            <a:endParaRPr lang="en-PH"/>
          </a:p>
        </p:txBody>
      </p:sp>
    </p:spTree>
    <p:extLst>
      <p:ext uri="{BB962C8B-B14F-4D97-AF65-F5344CB8AC3E}">
        <p14:creationId xmlns:p14="http://schemas.microsoft.com/office/powerpoint/2010/main" val="743727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 </a:t>
            </a:r>
            <a:r>
              <a:rPr lang="en-US" sz="1200" kern="1200" dirty="0">
                <a:solidFill>
                  <a:schemeClr val="tx1"/>
                </a:solidFill>
                <a:effectLst/>
                <a:latin typeface="+mn-lt"/>
                <a:ea typeface="+mn-ea"/>
                <a:cs typeface="+mn-cs"/>
              </a:rPr>
              <a:t>To introduce the new Classroom Observation Tool for RPMS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Mention that the new classroom observation tool is PPST-based.</a:t>
            </a:r>
          </a:p>
          <a:p>
            <a:pPr lvl="0"/>
            <a:r>
              <a:rPr lang="en-US" sz="1200" kern="1200" dirty="0">
                <a:solidFill>
                  <a:schemeClr val="tx1"/>
                </a:solidFill>
                <a:effectLst/>
                <a:latin typeface="+mn-lt"/>
                <a:ea typeface="+mn-ea"/>
                <a:cs typeface="+mn-cs"/>
              </a:rPr>
              <a:t>Note that there are two COT for RPMS: one for teachers (Proficient) and another for Master Teachers (Highly Proficient).</a:t>
            </a:r>
          </a:p>
          <a:p>
            <a:endParaRPr lang="en-PH" dirty="0"/>
          </a:p>
        </p:txBody>
      </p:sp>
      <p:sp>
        <p:nvSpPr>
          <p:cNvPr id="4" name="Slide Number Placeholder 3"/>
          <p:cNvSpPr>
            <a:spLocks noGrp="1"/>
          </p:cNvSpPr>
          <p:nvPr>
            <p:ph type="sldNum" sz="quarter" idx="10"/>
          </p:nvPr>
        </p:nvSpPr>
        <p:spPr/>
        <p:txBody>
          <a:bodyPr/>
          <a:lstStyle/>
          <a:p>
            <a:fld id="{D36598FE-BBBD-40F5-8803-66B6EC81F344}" type="slidenum">
              <a:rPr lang="en-PH" smtClean="0"/>
              <a:t>1</a:t>
            </a:fld>
            <a:endParaRPr lang="en-PH" dirty="0"/>
          </a:p>
        </p:txBody>
      </p:sp>
    </p:spTree>
    <p:extLst>
      <p:ext uri="{BB962C8B-B14F-4D97-AF65-F5344CB8AC3E}">
        <p14:creationId xmlns:p14="http://schemas.microsoft.com/office/powerpoint/2010/main" val="3888825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introduce the tools/forms used in the Classroom</a:t>
            </a:r>
            <a:r>
              <a:rPr lang="en-US" sz="1200" kern="1200" baseline="0" dirty="0">
                <a:solidFill>
                  <a:schemeClr val="tx1"/>
                </a:solidFill>
                <a:effectLst/>
                <a:latin typeface="+mn-lt"/>
                <a:ea typeface="+mn-ea"/>
                <a:cs typeface="+mn-cs"/>
              </a:rPr>
              <a:t> Observation Tool-</a:t>
            </a:r>
            <a:r>
              <a:rPr lang="en-US" sz="1200" kern="1200" dirty="0">
                <a:solidFill>
                  <a:schemeClr val="tx1"/>
                </a:solidFill>
                <a:effectLst/>
                <a:latin typeface="+mn-lt"/>
                <a:ea typeface="+mn-ea"/>
                <a:cs typeface="+mn-cs"/>
              </a:rPr>
              <a:t>Results-Based Performance Management System (COT-RPMS)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a:t>
            </a:r>
            <a:r>
              <a:rPr lang="en-US" sz="1200" kern="1200" baseline="0" dirty="0">
                <a:solidFill>
                  <a:schemeClr val="tx1"/>
                </a:solidFill>
                <a:effectLst/>
                <a:latin typeface="+mn-lt"/>
                <a:ea typeface="+mn-ea"/>
                <a:cs typeface="+mn-cs"/>
              </a:rPr>
              <a:t> the participants recall the tools/forms of the COT-RPMS </a:t>
            </a:r>
          </a:p>
          <a:p>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2</a:t>
            </a:fld>
            <a:endParaRPr lang="en-PH"/>
          </a:p>
        </p:txBody>
      </p:sp>
    </p:spTree>
    <p:extLst>
      <p:ext uri="{BB962C8B-B14F-4D97-AF65-F5344CB8AC3E}">
        <p14:creationId xmlns:p14="http://schemas.microsoft.com/office/powerpoint/2010/main" val="2503375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t>Purpose of Slide: </a:t>
            </a:r>
            <a:r>
              <a:rPr lang="en-US" b="0" dirty="0"/>
              <a:t>To </a:t>
            </a:r>
            <a:r>
              <a:rPr lang="en-US" dirty="0"/>
              <a:t>review</a:t>
            </a:r>
            <a:r>
              <a:rPr lang="en-US" b="0" dirty="0"/>
              <a:t> some features of the Classroom Observation Tool (COT) rubric</a:t>
            </a:r>
            <a:endParaRPr b="0" dirty="0"/>
          </a:p>
          <a:p>
            <a:pPr marL="0" marR="0" lvl="0" indent="0" algn="l" rtl="0">
              <a:lnSpc>
                <a:spcPct val="100000"/>
              </a:lnSpc>
              <a:spcBef>
                <a:spcPts val="0"/>
              </a:spcBef>
              <a:spcAft>
                <a:spcPts val="0"/>
              </a:spcAft>
              <a:buClr>
                <a:schemeClr val="dk1"/>
              </a:buClr>
              <a:buSzPts val="1200"/>
              <a:buFont typeface="Calibri"/>
              <a:buNone/>
            </a:pPr>
            <a:endParaRPr b="1" dirty="0"/>
          </a:p>
          <a:p>
            <a:pPr marL="0" marR="0" lvl="0" indent="0" algn="l" rtl="0">
              <a:lnSpc>
                <a:spcPct val="100000"/>
              </a:lnSpc>
              <a:spcBef>
                <a:spcPts val="0"/>
              </a:spcBef>
              <a:spcAft>
                <a:spcPts val="0"/>
              </a:spcAft>
              <a:buClr>
                <a:schemeClr val="dk1"/>
              </a:buClr>
              <a:buSzPts val="1200"/>
              <a:buFont typeface="Calibri"/>
              <a:buNone/>
            </a:pPr>
            <a:r>
              <a:rPr lang="en-US" b="1" dirty="0"/>
              <a:t>Notes to the Presenter:</a:t>
            </a:r>
            <a:endParaRPr b="1" dirty="0"/>
          </a:p>
          <a:p>
            <a:pPr marL="0" marR="0" lvl="0" indent="0" algn="l" rtl="0">
              <a:lnSpc>
                <a:spcPct val="100000"/>
              </a:lnSpc>
              <a:spcBef>
                <a:spcPts val="0"/>
              </a:spcBef>
              <a:spcAft>
                <a:spcPts val="0"/>
              </a:spcAft>
              <a:buClr>
                <a:schemeClr val="dk1"/>
              </a:buClr>
              <a:buSzPts val="1200"/>
              <a:buFont typeface="Calibri"/>
              <a:buNone/>
            </a:pPr>
            <a:r>
              <a:rPr lang="en-US" dirty="0"/>
              <a:t>Emphasize tha</a:t>
            </a:r>
            <a:r>
              <a:rPr lang="en-US" b="0" dirty="0"/>
              <a:t>t</a:t>
            </a:r>
            <a:endParaRPr b="1" dirty="0"/>
          </a:p>
          <a:p>
            <a:pPr marL="228600" lvl="0" indent="-228600" algn="l" rtl="0">
              <a:spcBef>
                <a:spcPts val="0"/>
              </a:spcBef>
              <a:spcAft>
                <a:spcPts val="0"/>
              </a:spcAft>
              <a:buClr>
                <a:schemeClr val="dk1"/>
              </a:buClr>
              <a:buSzPts val="1200"/>
              <a:buFont typeface="Calibri"/>
              <a:buAutoNum type="arabicPeriod"/>
            </a:pPr>
            <a:r>
              <a:rPr lang="en-US" dirty="0"/>
              <a:t>The COT rubric addresses the continuum of practice stipulated in the Philippine Professional Standards for Teachers (PPST). Thus, there are 9 rubric levels for each indicator. Levels 1-5 captures the Beginning career stage; levels 3-7 captures the Proficient career stage; levels 4-8 captures the Highly Proficient career stage; and levels 5-9 captures the Distinguished career stage.</a:t>
            </a:r>
            <a:endParaRPr dirty="0"/>
          </a:p>
          <a:p>
            <a:pPr marL="228600" lvl="0" indent="-228600" algn="l" rtl="0">
              <a:spcBef>
                <a:spcPts val="0"/>
              </a:spcBef>
              <a:spcAft>
                <a:spcPts val="0"/>
              </a:spcAft>
              <a:buClr>
                <a:schemeClr val="dk1"/>
              </a:buClr>
              <a:buSzPts val="1200"/>
              <a:buFont typeface="Calibri"/>
              <a:buAutoNum type="arabicPeriod"/>
            </a:pPr>
            <a:r>
              <a:rPr lang="en-US" dirty="0"/>
              <a:t>For the transition years, DepEd decided on the default career stages: Teachers (Proficient) and Master Teachers (Highly Proficient). Proficient teachers are assessed using rubric levels 3-7 while Highly Proficient teachers are assessed using rubric levels 4-8.</a:t>
            </a:r>
            <a:endParaRPr dirty="0"/>
          </a:p>
          <a:p>
            <a:pPr marL="228600" lvl="0" indent="-228600" algn="l" rtl="0">
              <a:spcBef>
                <a:spcPts val="0"/>
              </a:spcBef>
              <a:spcAft>
                <a:spcPts val="0"/>
              </a:spcAft>
              <a:buClr>
                <a:schemeClr val="dk1"/>
              </a:buClr>
              <a:buSzPts val="1200"/>
              <a:buFont typeface="Calibri"/>
              <a:buAutoNum type="arabicPeriod"/>
            </a:pPr>
            <a:r>
              <a:rPr lang="en-US" dirty="0"/>
              <a:t>The activities for the capacity building are intended to capacitate the raters on rubric levels 3-8 of the indicators.</a:t>
            </a:r>
            <a:endParaRPr dirty="0"/>
          </a:p>
        </p:txBody>
      </p:sp>
      <p:sp>
        <p:nvSpPr>
          <p:cNvPr id="80" name="Google Shape;8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9805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t>Purpose of Slide: </a:t>
            </a:r>
            <a:r>
              <a:rPr lang="en-US" b="0" dirty="0"/>
              <a:t>To </a:t>
            </a:r>
            <a:r>
              <a:rPr lang="en-US" dirty="0"/>
              <a:t>review</a:t>
            </a:r>
            <a:r>
              <a:rPr lang="en-US" b="0" dirty="0"/>
              <a:t> some features of the Classroom Observation Tool (COT) rubric</a:t>
            </a:r>
            <a:endParaRPr dirty="0"/>
          </a:p>
          <a:p>
            <a:pPr marL="0" marR="0" lvl="0" indent="0" algn="l" rtl="0">
              <a:lnSpc>
                <a:spcPct val="100000"/>
              </a:lnSpc>
              <a:spcBef>
                <a:spcPts val="0"/>
              </a:spcBef>
              <a:spcAft>
                <a:spcPts val="0"/>
              </a:spcAft>
              <a:buClr>
                <a:schemeClr val="dk1"/>
              </a:buClr>
              <a:buSzPts val="1200"/>
              <a:buFont typeface="Calibri"/>
              <a:buNone/>
            </a:pPr>
            <a:endParaRPr b="1" dirty="0"/>
          </a:p>
          <a:p>
            <a:pPr marL="0" marR="0" lvl="0" indent="0" algn="l" rtl="0">
              <a:lnSpc>
                <a:spcPct val="100000"/>
              </a:lnSpc>
              <a:spcBef>
                <a:spcPts val="0"/>
              </a:spcBef>
              <a:spcAft>
                <a:spcPts val="0"/>
              </a:spcAft>
              <a:buClr>
                <a:schemeClr val="dk1"/>
              </a:buClr>
              <a:buSzPts val="1200"/>
              <a:buFont typeface="Calibri"/>
              <a:buNone/>
            </a:pPr>
            <a:r>
              <a:rPr lang="en-US" b="1" dirty="0"/>
              <a:t>Note to the Presenter:</a:t>
            </a:r>
            <a:endParaRPr b="1" dirty="0"/>
          </a:p>
          <a:p>
            <a:pPr marL="0" lvl="0" indent="0" algn="l" rtl="0">
              <a:spcBef>
                <a:spcPts val="0"/>
              </a:spcBef>
              <a:spcAft>
                <a:spcPts val="0"/>
              </a:spcAft>
              <a:buNone/>
            </a:pPr>
            <a:r>
              <a:rPr lang="en-US" dirty="0"/>
              <a:t>1. Note that the parts of the COT rubric are similar to the parts of COT-RPMS rubrics.</a:t>
            </a:r>
            <a:endParaRPr dirty="0"/>
          </a:p>
          <a:p>
            <a:pPr marL="0" lvl="0" indent="0" algn="l" rtl="0">
              <a:spcBef>
                <a:spcPts val="0"/>
              </a:spcBef>
              <a:spcAft>
                <a:spcPts val="0"/>
              </a:spcAft>
              <a:buNone/>
            </a:pPr>
            <a:endParaRPr dirty="0"/>
          </a:p>
        </p:txBody>
      </p:sp>
      <p:sp>
        <p:nvSpPr>
          <p:cNvPr id="91" name="Google Shape;9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32331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orient the participants on the 9 indicators in the COT Rubric for Teachers I-III (Proficient Teachers</a:t>
            </a:r>
            <a:r>
              <a:rPr lang="en-US"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Notes to the Presenter:</a:t>
            </a:r>
          </a:p>
          <a:p>
            <a:r>
              <a:rPr lang="en-PH" dirty="0"/>
              <a:t>Mention that for</a:t>
            </a:r>
            <a:r>
              <a:rPr lang="en-PH" baseline="0" dirty="0"/>
              <a:t> Proficient Teachers, there are nine (9) indicators</a:t>
            </a:r>
            <a:r>
              <a:rPr lang="en-PH" dirty="0"/>
              <a:t> that</a:t>
            </a:r>
            <a:r>
              <a:rPr lang="en-PH" baseline="0" dirty="0"/>
              <a:t> are classroom observable.</a:t>
            </a:r>
            <a:endParaRPr lang="en-PH" dirty="0"/>
          </a:p>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5</a:t>
            </a:fld>
            <a:endParaRPr lang="en-PH"/>
          </a:p>
        </p:txBody>
      </p:sp>
    </p:spTree>
    <p:extLst>
      <p:ext uri="{BB962C8B-B14F-4D97-AF65-F5344CB8AC3E}">
        <p14:creationId xmlns:p14="http://schemas.microsoft.com/office/powerpoint/2010/main" val="1517554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Proficient Teachers there are 9 observable objectives, 5 require MOV from classroom observation, 4 is with option on  A of B;  </a:t>
            </a:r>
          </a:p>
          <a:p>
            <a:endParaRPr lang="en-US" dirty="0"/>
          </a:p>
          <a:p>
            <a:endParaRPr lang="en-US" dirty="0"/>
          </a:p>
        </p:txBody>
      </p:sp>
      <p:sp>
        <p:nvSpPr>
          <p:cNvPr id="4" name="Slide Number Placeholder 3"/>
          <p:cNvSpPr>
            <a:spLocks noGrp="1"/>
          </p:cNvSpPr>
          <p:nvPr>
            <p:ph type="sldNum" sz="quarter" idx="5"/>
          </p:nvPr>
        </p:nvSpPr>
        <p:spPr/>
        <p:txBody>
          <a:bodyPr/>
          <a:lstStyle/>
          <a:p>
            <a:fld id="{D36598FE-BBBD-40F5-8803-66B6EC81F344}" type="slidenum">
              <a:rPr lang="en-PH" smtClean="0"/>
              <a:t>6</a:t>
            </a:fld>
            <a:endParaRPr lang="en-PH"/>
          </a:p>
        </p:txBody>
      </p:sp>
    </p:spTree>
    <p:extLst>
      <p:ext uri="{BB962C8B-B14F-4D97-AF65-F5344CB8AC3E}">
        <p14:creationId xmlns:p14="http://schemas.microsoft.com/office/powerpoint/2010/main" val="866975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introduce the </a:t>
            </a:r>
            <a:r>
              <a:rPr lang="en-US" sz="1200" b="1" kern="1200" dirty="0">
                <a:solidFill>
                  <a:schemeClr val="tx1"/>
                </a:solidFill>
                <a:effectLst/>
                <a:latin typeface="+mn-lt"/>
                <a:ea typeface="+mn-ea"/>
                <a:cs typeface="+mn-cs"/>
              </a:rPr>
              <a:t>Observation Notes Form</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r>
              <a:rPr lang="en-US" sz="1200" i="0" kern="1200" dirty="0">
                <a:solidFill>
                  <a:schemeClr val="tx1"/>
                </a:solidFill>
                <a:effectLst/>
                <a:latin typeface="+mn-lt"/>
                <a:ea typeface="+mn-ea"/>
                <a:cs typeface="+mn-cs"/>
              </a:rPr>
              <a:t>Emphasize</a:t>
            </a:r>
            <a:r>
              <a:rPr lang="en-US" sz="1200" i="0" kern="1200" baseline="0" dirty="0">
                <a:solidFill>
                  <a:schemeClr val="tx1"/>
                </a:solidFill>
                <a:effectLst/>
                <a:latin typeface="+mn-lt"/>
                <a:ea typeface="+mn-ea"/>
                <a:cs typeface="+mn-cs"/>
              </a:rPr>
              <a:t> that the needed data should be filled out during the actual observation.</a:t>
            </a:r>
            <a:endParaRPr lang="en-US" sz="1200" i="0" kern="1200" dirty="0">
              <a:solidFill>
                <a:schemeClr val="tx1"/>
              </a:solidFill>
              <a:effectLst/>
              <a:latin typeface="+mn-lt"/>
              <a:ea typeface="+mn-ea"/>
              <a:cs typeface="+mn-cs"/>
            </a:endParaRPr>
          </a:p>
          <a:p>
            <a:endParaRPr lang="en-P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1383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provide a sample </a:t>
            </a:r>
            <a:r>
              <a:rPr lang="en-US" sz="1200" b="1" kern="1200" dirty="0">
                <a:solidFill>
                  <a:schemeClr val="tx1"/>
                </a:solidFill>
                <a:effectLst/>
                <a:latin typeface="+mn-lt"/>
                <a:ea typeface="+mn-ea"/>
                <a:cs typeface="+mn-cs"/>
              </a:rPr>
              <a:t>Observation Notes Form</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r>
              <a:rPr lang="en-US" sz="1200" i="0" kern="1200" dirty="0">
                <a:solidFill>
                  <a:schemeClr val="tx1"/>
                </a:solidFill>
                <a:effectLst/>
                <a:latin typeface="+mn-lt"/>
                <a:ea typeface="+mn-ea"/>
                <a:cs typeface="+mn-cs"/>
              </a:rPr>
              <a:t>Present the</a:t>
            </a:r>
            <a:r>
              <a:rPr lang="en-US" sz="1200" i="0" kern="1200" baseline="0" dirty="0">
                <a:solidFill>
                  <a:schemeClr val="tx1"/>
                </a:solidFill>
                <a:effectLst/>
                <a:latin typeface="+mn-lt"/>
                <a:ea typeface="+mn-ea"/>
                <a:cs typeface="+mn-cs"/>
              </a:rPr>
              <a:t> sample observation notes form. </a:t>
            </a:r>
          </a:p>
          <a:p>
            <a:r>
              <a:rPr lang="en-US" sz="1200" i="0" kern="1200" baseline="0" dirty="0">
                <a:solidFill>
                  <a:schemeClr val="tx1"/>
                </a:solidFill>
                <a:effectLst/>
                <a:latin typeface="+mn-lt"/>
                <a:ea typeface="+mn-ea"/>
                <a:cs typeface="+mn-cs"/>
              </a:rPr>
              <a:t>Note the comments provided by the observer. </a:t>
            </a:r>
          </a:p>
          <a:p>
            <a:r>
              <a:rPr lang="en-US" sz="1200" i="0" kern="1200" baseline="0" dirty="0">
                <a:solidFill>
                  <a:schemeClr val="tx1"/>
                </a:solidFill>
                <a:effectLst/>
                <a:latin typeface="+mn-lt"/>
                <a:ea typeface="+mn-ea"/>
                <a:cs typeface="+mn-cs"/>
              </a:rPr>
              <a:t>Emphasize that observers can refer back to the comments he wrote on the observation notes form when they decide on the rating of the teacher observed on each of the indicators.</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267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introduce and explain the purpose of  the Rating Sheet form</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n-lt"/>
                <a:ea typeface="+mn-ea"/>
                <a:cs typeface="+mn-cs"/>
              </a:rPr>
              <a:t>Note that this is a sample rating sheet for Teachers I-III (Proficient Teachers).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n-lt"/>
                <a:ea typeface="+mn-ea"/>
                <a:cs typeface="+mn-cs"/>
              </a:rPr>
              <a:t>Emphasize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n-lt"/>
                <a:ea typeface="+mn-ea"/>
                <a:cs typeface="+mn-cs"/>
              </a:rPr>
              <a:t>This form is completed after the observation.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n-lt"/>
                <a:ea typeface="+mn-ea"/>
                <a:cs typeface="+mn-cs"/>
              </a:rPr>
              <a:t>In case of multiple observers, this form is to be accomplished </a:t>
            </a:r>
            <a:r>
              <a:rPr lang="en-PH" sz="1200" kern="1200" baseline="0" dirty="0">
                <a:solidFill>
                  <a:schemeClr val="tx1"/>
                </a:solidFill>
                <a:effectLst/>
                <a:latin typeface="+mn-lt"/>
                <a:ea typeface="+mn-ea"/>
                <a:cs typeface="+mn-cs"/>
              </a:rPr>
              <a:t>individually </a:t>
            </a:r>
            <a:r>
              <a:rPr lang="en-PH" sz="1200" kern="1200" dirty="0">
                <a:solidFill>
                  <a:schemeClr val="tx1"/>
                </a:solidFill>
                <a:effectLst/>
                <a:latin typeface="+mn-lt"/>
                <a:ea typeface="+mn-ea"/>
                <a:cs typeface="+mn-cs"/>
              </a:rPr>
              <a:t>by the observer</a:t>
            </a:r>
            <a:r>
              <a:rPr lang="en-PH" sz="1200" kern="1200" baseline="0" dirty="0">
                <a:solidFill>
                  <a:schemeClr val="tx1"/>
                </a:solidFill>
                <a:effectLst/>
                <a:latin typeface="+mn-lt"/>
                <a:ea typeface="+mn-ea"/>
                <a:cs typeface="+mn-cs"/>
              </a:rPr>
              <a:t> before the Inter-Observer Agreement Exercise.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out that there is a column for </a:t>
            </a:r>
            <a:r>
              <a:rPr lang="en-US" sz="1200" i="1" kern="1200" dirty="0">
                <a:solidFill>
                  <a:schemeClr val="tx1"/>
                </a:solidFill>
                <a:effectLst/>
                <a:latin typeface="+mn-lt"/>
                <a:ea typeface="+mn-ea"/>
                <a:cs typeface="+mn-cs"/>
              </a:rPr>
              <a:t>NO</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Not Observed</a:t>
            </a:r>
            <a:r>
              <a:rPr lang="en-US" sz="1200" kern="1200" dirty="0">
                <a:solidFill>
                  <a:schemeClr val="tx1"/>
                </a:solidFill>
                <a:effectLst/>
                <a:latin typeface="+mn-lt"/>
                <a:ea typeface="+mn-ea"/>
                <a:cs typeface="+mn-cs"/>
              </a:rPr>
              <a:t> for indicators that were supposed to be demonstrated by the teacher,</a:t>
            </a:r>
            <a:r>
              <a:rPr lang="en-US" sz="1200" kern="1200" baseline="0" dirty="0">
                <a:solidFill>
                  <a:schemeClr val="tx1"/>
                </a:solidFill>
                <a:effectLst/>
                <a:latin typeface="+mn-lt"/>
                <a:ea typeface="+mn-ea"/>
                <a:cs typeface="+mn-cs"/>
              </a:rPr>
              <a:t> but was not shown during the actual observation. An NO automatically gets a rating of 3 for Proficient Teachers.</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Whenever possible, </a:t>
            </a:r>
            <a:r>
              <a:rPr lang="en-US" sz="1200" kern="1200" dirty="0">
                <a:solidFill>
                  <a:schemeClr val="tx1"/>
                </a:solidFill>
                <a:effectLst/>
                <a:latin typeface="+mn-lt"/>
                <a:ea typeface="+mn-ea"/>
                <a:cs typeface="+mn-cs"/>
              </a:rPr>
              <a:t>a subject expert is expected to rate indicator 1 (Applies Knowledge of Content within and across curriculum content areas). </a:t>
            </a:r>
          </a:p>
          <a:p>
            <a:pPr lvl="0"/>
            <a:r>
              <a:rPr lang="en-PH" sz="1200" kern="1200" dirty="0">
                <a:solidFill>
                  <a:schemeClr val="tx1"/>
                </a:solidFill>
                <a:effectLst/>
                <a:latin typeface="+mn-lt"/>
                <a:ea typeface="+mn-ea"/>
                <a:cs typeface="+mn-cs"/>
              </a:rPr>
              <a:t>Elementary teachers are ‘generalists’, any observer may rate Indicator 1.</a:t>
            </a:r>
          </a:p>
          <a:p>
            <a:pPr lvl="0"/>
            <a:r>
              <a:rPr lang="en-PH" sz="1200" b="1" kern="1200" dirty="0">
                <a:solidFill>
                  <a:schemeClr val="tx1"/>
                </a:solidFill>
                <a:effectLst/>
                <a:latin typeface="+mn-lt"/>
                <a:ea typeface="+mn-ea"/>
                <a:cs typeface="+mn-cs"/>
              </a:rPr>
              <a:t>If there is only one observer, she/he rates ALL indicators </a:t>
            </a:r>
            <a:endParaRPr lang="en-US" sz="1200" b="1" kern="1200" dirty="0">
              <a:solidFill>
                <a:schemeClr val="tx1"/>
              </a:solidFill>
              <a:effectLst/>
              <a:latin typeface="+mn-lt"/>
              <a:ea typeface="+mn-ea"/>
              <a:cs typeface="+mn-cs"/>
            </a:endParaRPr>
          </a:p>
          <a:p>
            <a:endParaRPr lang="en-P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2242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a:t>
            </a:r>
            <a:r>
              <a:rPr lang="en-US" sz="1200" kern="1200" dirty="0">
                <a:solidFill>
                  <a:schemeClr val="tx1"/>
                </a:solidFill>
                <a:effectLst/>
                <a:latin typeface="+mn-lt"/>
                <a:ea typeface="+mn-ea"/>
                <a:cs typeface="+mn-cs"/>
              </a:rPr>
              <a:t> To  introduce and explain the purpose of  the Rating Sheet</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n-lt"/>
                <a:ea typeface="+mn-ea"/>
                <a:cs typeface="+mn-cs"/>
              </a:rPr>
              <a:t>Note that this is a sample rating sheet for Master Teachers I-IV or Highly Proficient Teachers.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out that there is a column for </a:t>
            </a:r>
            <a:r>
              <a:rPr lang="en-US" sz="1200" i="1" kern="1200" dirty="0">
                <a:solidFill>
                  <a:schemeClr val="tx1"/>
                </a:solidFill>
                <a:effectLst/>
                <a:latin typeface="+mn-lt"/>
                <a:ea typeface="+mn-ea"/>
                <a:cs typeface="+mn-cs"/>
              </a:rPr>
              <a:t>NO</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Not Observed</a:t>
            </a:r>
            <a:r>
              <a:rPr lang="en-US" sz="1200" kern="1200" dirty="0">
                <a:solidFill>
                  <a:schemeClr val="tx1"/>
                </a:solidFill>
                <a:effectLst/>
                <a:latin typeface="+mn-lt"/>
                <a:ea typeface="+mn-ea"/>
                <a:cs typeface="+mn-cs"/>
              </a:rPr>
              <a:t> for indicators that were supposed to be demonstrated by the teacher,</a:t>
            </a:r>
            <a:r>
              <a:rPr lang="en-US" sz="1200" kern="1200" baseline="0" dirty="0">
                <a:solidFill>
                  <a:schemeClr val="tx1"/>
                </a:solidFill>
                <a:effectLst/>
                <a:latin typeface="+mn-lt"/>
                <a:ea typeface="+mn-ea"/>
                <a:cs typeface="+mn-cs"/>
              </a:rPr>
              <a:t> but was not shown during the actual observation. An </a:t>
            </a:r>
            <a:r>
              <a:rPr lang="en-US" sz="1200" i="1" kern="1200" baseline="0" dirty="0">
                <a:solidFill>
                  <a:schemeClr val="tx1"/>
                </a:solidFill>
                <a:effectLst/>
                <a:latin typeface="+mn-lt"/>
                <a:ea typeface="+mn-ea"/>
                <a:cs typeface="+mn-cs"/>
              </a:rPr>
              <a:t>NO</a:t>
            </a:r>
            <a:r>
              <a:rPr lang="en-US" sz="1200" kern="1200" baseline="0" dirty="0">
                <a:solidFill>
                  <a:schemeClr val="tx1"/>
                </a:solidFill>
                <a:effectLst/>
                <a:latin typeface="+mn-lt"/>
                <a:ea typeface="+mn-ea"/>
                <a:cs typeface="+mn-cs"/>
              </a:rPr>
              <a:t> automatically gets a rating of 4 for Highly Proficient Teachers.</a:t>
            </a:r>
            <a:r>
              <a:rPr lang="en-US" sz="1200" kern="1200" dirty="0">
                <a:solidFill>
                  <a:schemeClr val="tx1"/>
                </a:solidFill>
                <a:effectLst/>
                <a:latin typeface="+mn-lt"/>
                <a:ea typeface="+mn-ea"/>
                <a:cs typeface="+mn-cs"/>
              </a:rPr>
              <a:t> </a:t>
            </a:r>
          </a:p>
          <a:p>
            <a:endParaRPr lang="en-P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4252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 </a:t>
            </a:r>
            <a:r>
              <a:rPr lang="en-US" sz="1200" kern="1200" dirty="0">
                <a:solidFill>
                  <a:schemeClr val="tx1"/>
                </a:solidFill>
                <a:effectLst/>
                <a:latin typeface="+mn-lt"/>
                <a:ea typeface="+mn-ea"/>
                <a:cs typeface="+mn-cs"/>
              </a:rPr>
              <a:t> To orient the participants on the activities of the observers during the Inter-Observer Agreement Exercise (in case of multiple observers)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Explain the illustration:</a:t>
            </a:r>
          </a:p>
          <a:p>
            <a:pPr lvl="0"/>
            <a:r>
              <a:rPr lang="en-US" sz="1200" b="1" kern="1200" dirty="0">
                <a:solidFill>
                  <a:schemeClr val="tx1"/>
                </a:solidFill>
                <a:effectLst/>
                <a:latin typeface="+mn-lt"/>
                <a:ea typeface="+mn-ea"/>
                <a:cs typeface="+mn-cs"/>
              </a:rPr>
              <a:t>In case of multiple observers: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All observers meet together after they</a:t>
            </a:r>
            <a:r>
              <a:rPr lang="en-US" sz="1200" i="1" kern="1200" baseline="0" dirty="0">
                <a:solidFill>
                  <a:schemeClr val="tx1"/>
                </a:solidFill>
                <a:effectLst/>
                <a:latin typeface="+mn-lt"/>
                <a:ea typeface="+mn-ea"/>
                <a:cs typeface="+mn-cs"/>
              </a:rPr>
              <a:t> a</a:t>
            </a:r>
            <a:r>
              <a:rPr lang="en-US" sz="1200" i="1" kern="1200" dirty="0">
                <a:solidFill>
                  <a:schemeClr val="tx1"/>
                </a:solidFill>
                <a:effectLst/>
                <a:latin typeface="+mn-lt"/>
                <a:ea typeface="+mn-ea"/>
                <a:cs typeface="+mn-cs"/>
              </a:rPr>
              <a:t>re done with the Individual Rating Exercise. </a:t>
            </a:r>
          </a:p>
          <a:p>
            <a:r>
              <a:rPr lang="en-US" sz="1200" i="1" kern="1200" dirty="0">
                <a:solidFill>
                  <a:schemeClr val="tx1"/>
                </a:solidFill>
                <a:effectLst/>
                <a:latin typeface="+mn-lt"/>
                <a:ea typeface="+mn-ea"/>
                <a:cs typeface="+mn-cs"/>
              </a:rPr>
              <a:t>In doing the Inter-Observer Agreement Exercise, the observers agree on the final rating they will give the teacher for each indicator. The final rating must be based on reasoned and consensual judgment and NOT on the average of all the ratings given by the observers.</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t>
            </a:r>
            <a:r>
              <a:rPr lang="en-US" sz="1200" b="1" i="1" kern="1200" dirty="0">
                <a:solidFill>
                  <a:schemeClr val="tx1"/>
                </a:solidFill>
                <a:effectLst/>
                <a:latin typeface="+mn-lt"/>
                <a:ea typeface="+mn-ea"/>
                <a:cs typeface="+mn-cs"/>
              </a:rPr>
              <a:t>To average a rating is not appropriate</a:t>
            </a:r>
            <a:r>
              <a:rPr lang="en-US" sz="1200" i="1" kern="1200" dirty="0">
                <a:solidFill>
                  <a:schemeClr val="tx1"/>
                </a:solidFill>
                <a:effectLst/>
                <a:latin typeface="+mn-lt"/>
                <a:ea typeface="+mn-ea"/>
                <a:cs typeface="+mn-cs"/>
              </a:rPr>
              <a:t>. Example: In indicator 1, a rater gives a rating of 3 while the other gives a rating of 7. Getting the average means that the teacher gets a rating of 5. Level/rating 5, in the rubric, has a different expectation from level 3 and level 10. </a:t>
            </a:r>
            <a:r>
              <a:rPr lang="en-US" sz="1200" b="1" i="1" kern="1200" dirty="0">
                <a:solidFill>
                  <a:schemeClr val="tx1"/>
                </a:solidFill>
                <a:effectLst/>
                <a:latin typeface="+mn-lt"/>
                <a:ea typeface="+mn-ea"/>
                <a:cs typeface="+mn-cs"/>
              </a:rPr>
              <a:t>Hence, the average rating is not a correct representation of the teacher’s performance.) </a:t>
            </a:r>
          </a:p>
          <a:p>
            <a:endParaRPr lang="en-P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9590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of the slide: </a:t>
            </a:r>
            <a:r>
              <a:rPr lang="en-US" sz="1200" kern="1200" dirty="0">
                <a:solidFill>
                  <a:schemeClr val="tx1"/>
                </a:solidFill>
                <a:effectLst/>
                <a:latin typeface="+mn-lt"/>
                <a:ea typeface="+mn-ea"/>
                <a:cs typeface="+mn-cs"/>
              </a:rPr>
              <a:t> To introduce</a:t>
            </a:r>
            <a:r>
              <a:rPr lang="en-US" sz="1200" kern="1200" baseline="0" dirty="0">
                <a:solidFill>
                  <a:schemeClr val="tx1"/>
                </a:solidFill>
                <a:effectLst/>
                <a:latin typeface="+mn-lt"/>
                <a:ea typeface="+mn-ea"/>
                <a:cs typeface="+mn-cs"/>
              </a:rPr>
              <a:t> the Inter-Observer Agreement Form</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the Presenter:</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In case of multiple observers: </a:t>
            </a:r>
            <a:endParaRPr lang="en-US" sz="120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All observers meet together after they</a:t>
            </a:r>
            <a:r>
              <a:rPr lang="en-US" sz="1200" i="0" kern="1200" baseline="0" dirty="0">
                <a:solidFill>
                  <a:schemeClr val="tx1"/>
                </a:solidFill>
                <a:effectLst/>
                <a:latin typeface="+mn-lt"/>
                <a:ea typeface="+mn-ea"/>
                <a:cs typeface="+mn-cs"/>
              </a:rPr>
              <a:t> a</a:t>
            </a:r>
            <a:r>
              <a:rPr lang="en-US" sz="1200" i="0" kern="1200" dirty="0">
                <a:solidFill>
                  <a:schemeClr val="tx1"/>
                </a:solidFill>
                <a:effectLst/>
                <a:latin typeface="+mn-lt"/>
                <a:ea typeface="+mn-ea"/>
                <a:cs typeface="+mn-cs"/>
              </a:rPr>
              <a:t>re done with the Individual Rating Exercise. </a:t>
            </a:r>
          </a:p>
          <a:p>
            <a:r>
              <a:rPr lang="en-US" sz="1200" i="0" kern="1200" dirty="0">
                <a:solidFill>
                  <a:schemeClr val="tx1"/>
                </a:solidFill>
                <a:effectLst/>
                <a:latin typeface="+mn-lt"/>
                <a:ea typeface="+mn-ea"/>
                <a:cs typeface="+mn-cs"/>
              </a:rPr>
              <a:t>All observers must write their</a:t>
            </a:r>
            <a:r>
              <a:rPr lang="en-US" sz="1200" i="0" kern="1200" baseline="0" dirty="0">
                <a:solidFill>
                  <a:schemeClr val="tx1"/>
                </a:solidFill>
                <a:effectLst/>
                <a:latin typeface="+mn-lt"/>
                <a:ea typeface="+mn-ea"/>
                <a:cs typeface="+mn-cs"/>
              </a:rPr>
              <a:t> ratings on the </a:t>
            </a:r>
            <a:r>
              <a:rPr lang="en-US" sz="1200" i="0" kern="1200" dirty="0">
                <a:solidFill>
                  <a:schemeClr val="tx1"/>
                </a:solidFill>
                <a:effectLst/>
                <a:latin typeface="+mn-lt"/>
                <a:ea typeface="+mn-ea"/>
                <a:cs typeface="+mn-cs"/>
              </a:rPr>
              <a:t>Inter-Observer Agreement Form. The final rating for each indicator must be written under the column Final </a:t>
            </a:r>
            <a:r>
              <a:rPr lang="en-US" sz="1200" i="0" kern="1200" baseline="0" dirty="0">
                <a:solidFill>
                  <a:schemeClr val="tx1"/>
                </a:solidFill>
                <a:effectLst/>
                <a:latin typeface="+mn-lt"/>
                <a:ea typeface="+mn-ea"/>
                <a:cs typeface="+mn-cs"/>
              </a:rPr>
              <a:t>Rating. </a:t>
            </a:r>
            <a:r>
              <a:rPr lang="en-US" sz="1200" i="0" kern="1200" dirty="0">
                <a:solidFill>
                  <a:schemeClr val="tx1"/>
                </a:solidFill>
                <a:effectLst/>
                <a:latin typeface="+mn-lt"/>
                <a:ea typeface="+mn-ea"/>
                <a:cs typeface="+mn-cs"/>
              </a:rPr>
              <a:t>Emphasize that the final rating must be based on reasoned and consensual judgment and NOT on the average of all the ratings given by the observers.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598FE-BBBD-40F5-8803-66B6EC81F34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PH"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9338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0000"/>
              </a:buClr>
              <a:buSzPts val="2400"/>
            </a:pPr>
            <a:endParaRPr lang="en-US" sz="1200" kern="0" dirty="0">
              <a:solidFill>
                <a:srgbClr val="000000"/>
              </a:solidFill>
              <a:ea typeface="Arial"/>
              <a:cs typeface="Arial"/>
              <a:sym typeface="Arial"/>
            </a:endParaRPr>
          </a:p>
          <a:p>
            <a:pPr marL="457200" indent="-457200">
              <a:buClr>
                <a:srgbClr val="000000"/>
              </a:buClr>
              <a:buSzPts val="2400"/>
              <a:buAutoNum type="alphaLcPeriod"/>
            </a:pPr>
            <a:r>
              <a:rPr lang="en-US" sz="1200" kern="0" dirty="0">
                <a:solidFill>
                  <a:srgbClr val="000000"/>
                </a:solidFill>
                <a:ea typeface="Arial"/>
                <a:cs typeface="Arial"/>
                <a:sym typeface="Arial"/>
              </a:rPr>
              <a:t>Video or audio lesson</a:t>
            </a:r>
          </a:p>
          <a:p>
            <a:pPr marL="457200" indent="-457200">
              <a:buClr>
                <a:srgbClr val="000000"/>
              </a:buClr>
              <a:buSzPts val="2400"/>
              <a:buAutoNum type="alphaLcPeriod"/>
            </a:pPr>
            <a:r>
              <a:rPr lang="en-US" sz="1200" kern="0" dirty="0">
                <a:solidFill>
                  <a:srgbClr val="000000"/>
                </a:solidFill>
                <a:ea typeface="Arial"/>
                <a:cs typeface="Arial"/>
                <a:sym typeface="Arial"/>
              </a:rPr>
              <a:t>Schedule of LAC session </a:t>
            </a:r>
          </a:p>
          <a:p>
            <a:pPr marL="457200" indent="-457200">
              <a:buClr>
                <a:srgbClr val="000000"/>
              </a:buClr>
              <a:buSzPts val="2400"/>
              <a:buAutoNum type="alphaLcPeriod"/>
            </a:pPr>
            <a:r>
              <a:rPr lang="en-US" sz="1200" kern="0" dirty="0">
                <a:solidFill>
                  <a:srgbClr val="000000"/>
                </a:solidFill>
                <a:ea typeface="Arial"/>
                <a:cs typeface="Arial"/>
                <a:sym typeface="Arial"/>
              </a:rPr>
              <a:t>Onsite observation </a:t>
            </a:r>
          </a:p>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17</a:t>
            </a:fld>
            <a:endParaRPr lang="en-PH"/>
          </a:p>
        </p:txBody>
      </p:sp>
    </p:spTree>
    <p:extLst>
      <p:ext uri="{BB962C8B-B14F-4D97-AF65-F5344CB8AC3E}">
        <p14:creationId xmlns:p14="http://schemas.microsoft.com/office/powerpoint/2010/main" val="3313765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20</a:t>
            </a:fld>
            <a:endParaRPr lang="en-PH"/>
          </a:p>
        </p:txBody>
      </p:sp>
    </p:spTree>
    <p:extLst>
      <p:ext uri="{BB962C8B-B14F-4D97-AF65-F5344CB8AC3E}">
        <p14:creationId xmlns:p14="http://schemas.microsoft.com/office/powerpoint/2010/main" val="2298423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Purpose of the slide:</a:t>
            </a:r>
            <a:r>
              <a:rPr lang="en-US" sz="1200" dirty="0">
                <a:solidFill>
                  <a:schemeClr val="dk1"/>
                </a:solidFill>
                <a:latin typeface="Calibri"/>
                <a:ea typeface="Calibri"/>
                <a:cs typeface="Calibri"/>
                <a:sym typeface="Calibri"/>
              </a:rPr>
              <a:t> To introduce and explain the purpose of the Rating Sheet</a:t>
            </a:r>
            <a:endParaRPr dirty="0"/>
          </a:p>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Notes to the Presenter:</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err="1"/>
              <a:t>EMphasize</a:t>
            </a:r>
            <a:r>
              <a:rPr lang="en-US" dirty="0"/>
              <a:t> that: </a:t>
            </a:r>
            <a:endParaRPr dirty="0"/>
          </a:p>
          <a:p>
            <a:pPr marL="228600" marR="0" lvl="0" indent="-228600" algn="l" rtl="0">
              <a:lnSpc>
                <a:spcPct val="100000"/>
              </a:lnSpc>
              <a:spcBef>
                <a:spcPts val="0"/>
              </a:spcBef>
              <a:spcAft>
                <a:spcPts val="0"/>
              </a:spcAft>
              <a:buClr>
                <a:schemeClr val="dk1"/>
              </a:buClr>
              <a:buSzPts val="1200"/>
              <a:buFont typeface="Arial"/>
              <a:buAutoNum type="arabicPeriod"/>
            </a:pPr>
            <a:r>
              <a:rPr lang="en-US" sz="1200" dirty="0">
                <a:solidFill>
                  <a:schemeClr val="dk1"/>
                </a:solidFill>
                <a:latin typeface="Calibri"/>
                <a:ea typeface="Calibri"/>
                <a:cs typeface="Calibri"/>
                <a:sym typeface="Calibri"/>
              </a:rPr>
              <a:t>This form is completed after the observation. </a:t>
            </a:r>
            <a:endParaRPr dirty="0"/>
          </a:p>
          <a:p>
            <a:pPr marL="228600" marR="0" lvl="0" indent="-228600" algn="l" rtl="0">
              <a:lnSpc>
                <a:spcPct val="100000"/>
              </a:lnSpc>
              <a:spcBef>
                <a:spcPts val="0"/>
              </a:spcBef>
              <a:spcAft>
                <a:spcPts val="0"/>
              </a:spcAft>
              <a:buClr>
                <a:schemeClr val="dk1"/>
              </a:buClr>
              <a:buSzPts val="1200"/>
              <a:buFont typeface="Arial"/>
              <a:buAutoNum type="arabicPeriod"/>
            </a:pPr>
            <a:r>
              <a:rPr lang="en-US" sz="1200" dirty="0">
                <a:solidFill>
                  <a:schemeClr val="dk1"/>
                </a:solidFill>
                <a:latin typeface="Calibri"/>
                <a:ea typeface="Calibri"/>
                <a:cs typeface="Calibri"/>
                <a:sym typeface="Calibri"/>
              </a:rPr>
              <a:t>In case of multiple observers, emphasize that this form is to be accomplished individually by the observer before the Inter-Observer Agreement Exercise.</a:t>
            </a:r>
            <a:endParaRPr dirty="0"/>
          </a:p>
          <a:p>
            <a:pPr marL="228600" marR="0" lvl="0" indent="-228600" algn="l" rtl="0">
              <a:lnSpc>
                <a:spcPct val="100000"/>
              </a:lnSpc>
              <a:spcBef>
                <a:spcPts val="0"/>
              </a:spcBef>
              <a:spcAft>
                <a:spcPts val="0"/>
              </a:spcAft>
              <a:buClr>
                <a:schemeClr val="dk1"/>
              </a:buClr>
              <a:buSzPts val="1200"/>
              <a:buFont typeface="Arial"/>
              <a:buAutoNum type="arabicPeriod"/>
            </a:pPr>
            <a:r>
              <a:rPr lang="en-US" sz="1200" dirty="0">
                <a:solidFill>
                  <a:schemeClr val="dk1"/>
                </a:solidFill>
                <a:latin typeface="Calibri"/>
                <a:ea typeface="Calibri"/>
                <a:cs typeface="Calibri"/>
                <a:sym typeface="Calibri"/>
              </a:rPr>
              <a:t>Point out that there is column for </a:t>
            </a:r>
            <a:r>
              <a:rPr lang="en-US" sz="1200" i="1" dirty="0">
                <a:solidFill>
                  <a:schemeClr val="dk1"/>
                </a:solidFill>
                <a:latin typeface="Calibri"/>
                <a:ea typeface="Calibri"/>
                <a:cs typeface="Calibri"/>
                <a:sym typeface="Calibri"/>
              </a:rPr>
              <a:t>NO</a:t>
            </a:r>
            <a:r>
              <a:rPr lang="en-US" sz="1200" dirty="0">
                <a:solidFill>
                  <a:schemeClr val="dk1"/>
                </a:solidFill>
                <a:latin typeface="Calibri"/>
                <a:ea typeface="Calibri"/>
                <a:cs typeface="Calibri"/>
                <a:sym typeface="Calibri"/>
              </a:rPr>
              <a:t> or </a:t>
            </a:r>
            <a:r>
              <a:rPr lang="en-US" sz="1200" i="1" dirty="0">
                <a:solidFill>
                  <a:schemeClr val="dk1"/>
                </a:solidFill>
                <a:latin typeface="Calibri"/>
                <a:ea typeface="Calibri"/>
                <a:cs typeface="Calibri"/>
                <a:sym typeface="Calibri"/>
              </a:rPr>
              <a:t>Not Observed</a:t>
            </a:r>
            <a:r>
              <a:rPr lang="en-US" sz="1200" dirty="0">
                <a:solidFill>
                  <a:schemeClr val="dk1"/>
                </a:solidFill>
                <a:latin typeface="Calibri"/>
                <a:ea typeface="Calibri"/>
                <a:cs typeface="Calibri"/>
                <a:sym typeface="Calibri"/>
              </a:rPr>
              <a:t> for indicators that were not observed.</a:t>
            </a:r>
            <a:endParaRPr dirty="0"/>
          </a:p>
        </p:txBody>
      </p:sp>
      <p:sp>
        <p:nvSpPr>
          <p:cNvPr id="265" name="Google Shape;26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buSzPts val="1400"/>
            </a:pPr>
            <a:fld id="{00000000-1234-1234-1234-123412341234}" type="slidenum">
              <a:rPr lang="en-US"/>
              <a:pPr algn="r">
                <a:buSzPts val="1400"/>
              </a:pPr>
              <a:t>21</a:t>
            </a:fld>
            <a:endParaRPr/>
          </a:p>
        </p:txBody>
      </p:sp>
    </p:spTree>
    <p:extLst>
      <p:ext uri="{BB962C8B-B14F-4D97-AF65-F5344CB8AC3E}">
        <p14:creationId xmlns:p14="http://schemas.microsoft.com/office/powerpoint/2010/main" val="355771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Purpose of the slide:</a:t>
            </a:r>
            <a:r>
              <a:rPr lang="en-US" sz="1200" dirty="0">
                <a:solidFill>
                  <a:schemeClr val="dk1"/>
                </a:solidFill>
                <a:latin typeface="Calibri"/>
                <a:ea typeface="Calibri"/>
                <a:cs typeface="Calibri"/>
                <a:sym typeface="Calibri"/>
              </a:rPr>
              <a:t> To orient the participants on the actual observation activities </a:t>
            </a:r>
            <a:endParaRPr dirty="0"/>
          </a:p>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dirty="0">
                <a:solidFill>
                  <a:schemeClr val="dk1"/>
                </a:solidFill>
                <a:latin typeface="Calibri"/>
                <a:ea typeface="Calibri"/>
                <a:cs typeface="Calibri"/>
                <a:sym typeface="Calibri"/>
              </a:rPr>
              <a:t>Notes to the Presenter: </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t>Emphasize that: </a:t>
            </a:r>
            <a:endParaRPr dirty="0"/>
          </a:p>
          <a:p>
            <a:pPr marL="228600" lvl="0" indent="-228600" algn="l" rtl="0">
              <a:lnSpc>
                <a:spcPct val="100000"/>
              </a:lnSpc>
              <a:spcBef>
                <a:spcPts val="0"/>
              </a:spcBef>
              <a:spcAft>
                <a:spcPts val="0"/>
              </a:spcAft>
              <a:buSzPts val="1400"/>
              <a:buFont typeface="Calibri"/>
              <a:buAutoNum type="arabicPeriod"/>
            </a:pPr>
            <a:r>
              <a:rPr lang="en-US" sz="1200" i="0" dirty="0">
                <a:solidFill>
                  <a:schemeClr val="dk1"/>
                </a:solidFill>
              </a:rPr>
              <a:t>It is highly recommended that the observers stay for the entire period during classroom observation. </a:t>
            </a:r>
            <a:endParaRPr sz="1200" i="0" dirty="0">
              <a:solidFill>
                <a:schemeClr val="dk1"/>
              </a:solidFill>
            </a:endParaRPr>
          </a:p>
          <a:p>
            <a:pPr marL="228600" lvl="0" indent="-228600" algn="l" rtl="0">
              <a:lnSpc>
                <a:spcPct val="100000"/>
              </a:lnSpc>
              <a:spcBef>
                <a:spcPts val="0"/>
              </a:spcBef>
              <a:spcAft>
                <a:spcPts val="0"/>
              </a:spcAft>
              <a:buSzPts val="1400"/>
              <a:buFont typeface="Arial"/>
              <a:buAutoNum type="arabicPeriod"/>
            </a:pPr>
            <a:r>
              <a:rPr lang="en-US" sz="1200" i="0" dirty="0">
                <a:solidFill>
                  <a:schemeClr val="dk1"/>
                </a:solidFill>
              </a:rPr>
              <a:t>It is requested that observers refrain from engaging in any discussion and a</a:t>
            </a:r>
            <a:r>
              <a:rPr lang="en-US" sz="1200" i="0" dirty="0"/>
              <a:t>void discouraging facial expression</a:t>
            </a:r>
            <a:r>
              <a:rPr lang="en-US" dirty="0"/>
              <a:t>s so teacher won’t be distracted. </a:t>
            </a:r>
            <a:endParaRPr sz="1200" i="0" dirty="0">
              <a:solidFill>
                <a:schemeClr val="dk1"/>
              </a:solidFill>
            </a:endParaRPr>
          </a:p>
          <a:p>
            <a:pPr marL="0" lvl="0" indent="0" algn="l" rtl="0">
              <a:lnSpc>
                <a:spcPct val="100000"/>
              </a:lnSpc>
              <a:spcBef>
                <a:spcPts val="0"/>
              </a:spcBef>
              <a:spcAft>
                <a:spcPts val="0"/>
              </a:spcAft>
              <a:buSzPts val="1400"/>
              <a:buNone/>
            </a:pPr>
            <a:endParaRPr dirty="0"/>
          </a:p>
        </p:txBody>
      </p:sp>
      <p:sp>
        <p:nvSpPr>
          <p:cNvPr id="223" name="Google Shape;22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buSzPts val="1400"/>
            </a:pPr>
            <a:fld id="{00000000-1234-1234-1234-123412341234}" type="slidenum">
              <a:rPr lang="en-US"/>
              <a:pPr algn="r">
                <a:buSzPts val="1400"/>
              </a:pPr>
              <a:t>22</a:t>
            </a:fld>
            <a:endParaRPr/>
          </a:p>
        </p:txBody>
      </p:sp>
    </p:spTree>
    <p:extLst>
      <p:ext uri="{BB962C8B-B14F-4D97-AF65-F5344CB8AC3E}">
        <p14:creationId xmlns:p14="http://schemas.microsoft.com/office/powerpoint/2010/main" val="3269598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Purpose of the slide:</a:t>
            </a:r>
            <a:r>
              <a:rPr lang="en-US" sz="1200">
                <a:solidFill>
                  <a:schemeClr val="dk1"/>
                </a:solidFill>
                <a:latin typeface="Calibri"/>
                <a:ea typeface="Calibri"/>
                <a:cs typeface="Calibri"/>
                <a:sym typeface="Calibri"/>
              </a:rPr>
              <a:t> To orient the participants on the pre-observation activities </a:t>
            </a:r>
            <a:endParaRPr/>
          </a:p>
          <a:p>
            <a:pPr marL="0" lvl="0" indent="0" algn="l" rtl="0">
              <a:lnSpc>
                <a:spcPct val="100000"/>
              </a:lnSpc>
              <a:spcBef>
                <a:spcPts val="0"/>
              </a:spcBef>
              <a:spcAft>
                <a:spcPts val="0"/>
              </a:spcAft>
              <a:buSzPts val="1400"/>
              <a:buNone/>
            </a:pPr>
            <a:endParaRPr sz="1200" b="1">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a:solidFill>
                  <a:schemeClr val="dk1"/>
                </a:solidFill>
                <a:latin typeface="Calibri"/>
                <a:ea typeface="Calibri"/>
                <a:cs typeface="Calibri"/>
                <a:sym typeface="Calibri"/>
              </a:rPr>
              <a:t>Notes to the Presenter:</a:t>
            </a:r>
            <a:r>
              <a:rPr lang="en-US" sz="1200">
                <a:solidFill>
                  <a:schemeClr val="dk1"/>
                </a:solidFill>
                <a:latin typeface="Calibri"/>
                <a:ea typeface="Calibri"/>
                <a:cs typeface="Calibri"/>
                <a:sym typeface="Calibri"/>
              </a:rPr>
              <a:t> </a:t>
            </a:r>
            <a:endParaRPr/>
          </a:p>
          <a:p>
            <a:pPr marL="228600" lvl="0" indent="-228600" algn="l" rtl="0">
              <a:lnSpc>
                <a:spcPct val="100000"/>
              </a:lnSpc>
              <a:spcBef>
                <a:spcPts val="0"/>
              </a:spcBef>
              <a:spcAft>
                <a:spcPts val="0"/>
              </a:spcAft>
              <a:buSzPts val="1400"/>
              <a:buFont typeface="Arial"/>
              <a:buAutoNum type="arabicPeriod"/>
            </a:pPr>
            <a:r>
              <a:rPr lang="en-US" sz="1200" i="0">
                <a:solidFill>
                  <a:schemeClr val="dk1"/>
                </a:solidFill>
                <a:latin typeface="Calibri"/>
                <a:ea typeface="Calibri"/>
                <a:cs typeface="Calibri"/>
                <a:sym typeface="Calibri"/>
              </a:rPr>
              <a:t>Emphasize that all indicators will be observed in all 4 observation periods.</a:t>
            </a:r>
            <a:endParaRPr/>
          </a:p>
          <a:p>
            <a:pPr marL="228600" marR="0" lvl="0" indent="-228600" algn="l" rtl="0">
              <a:lnSpc>
                <a:spcPct val="100000"/>
              </a:lnSpc>
              <a:spcBef>
                <a:spcPts val="0"/>
              </a:spcBef>
              <a:spcAft>
                <a:spcPts val="0"/>
              </a:spcAft>
              <a:buClr>
                <a:srgbClr val="000000"/>
              </a:buClr>
              <a:buSzPts val="1400"/>
              <a:buFont typeface="Arial"/>
              <a:buAutoNum type="arabicPeriod"/>
            </a:pPr>
            <a:r>
              <a:rPr lang="en-US" sz="1200" i="0">
                <a:solidFill>
                  <a:schemeClr val="dk1"/>
                </a:solidFill>
                <a:latin typeface="Calibri"/>
                <a:ea typeface="Calibri"/>
                <a:cs typeface="Calibri"/>
                <a:sym typeface="Calibri"/>
              </a:rPr>
              <a:t>Clarify that the ideal number of observers is 2-3. However, if this is not possible, one observer </a:t>
            </a:r>
            <a:r>
              <a:rPr lang="en-US"/>
              <a:t>will be </a:t>
            </a:r>
            <a:r>
              <a:rPr lang="en-US" sz="1200" i="0">
                <a:solidFill>
                  <a:schemeClr val="dk1"/>
                </a:solidFill>
                <a:latin typeface="Calibri"/>
                <a:ea typeface="Calibri"/>
                <a:cs typeface="Calibri"/>
                <a:sym typeface="Calibri"/>
              </a:rPr>
              <a:t> enough.</a:t>
            </a:r>
            <a:endParaRPr/>
          </a:p>
          <a:p>
            <a:pPr marL="228600" marR="0" lvl="0" indent="-228600" algn="l" rtl="0">
              <a:lnSpc>
                <a:spcPct val="100000"/>
              </a:lnSpc>
              <a:spcBef>
                <a:spcPts val="0"/>
              </a:spcBef>
              <a:spcAft>
                <a:spcPts val="0"/>
              </a:spcAft>
              <a:buClr>
                <a:srgbClr val="000000"/>
              </a:buClr>
              <a:buSzPts val="1400"/>
              <a:buFont typeface="Arial"/>
              <a:buAutoNum type="arabicPeriod"/>
            </a:pPr>
            <a:r>
              <a:rPr lang="en-US" sz="1200" i="0">
                <a:solidFill>
                  <a:schemeClr val="dk1"/>
                </a:solidFill>
                <a:latin typeface="Calibri"/>
                <a:ea typeface="Calibri"/>
                <a:cs typeface="Calibri"/>
                <a:sym typeface="Calibri"/>
              </a:rPr>
              <a:t>Clarify that in case of multiple observations, an observer must undertake </a:t>
            </a:r>
            <a:r>
              <a:rPr lang="en-US" sz="1200" b="1" i="0">
                <a:solidFill>
                  <a:schemeClr val="dk1"/>
                </a:solidFill>
              </a:rPr>
              <a:t>no more than 3 observations per day.</a:t>
            </a:r>
            <a:endParaRPr b="1" i="0"/>
          </a:p>
          <a:p>
            <a:pPr marL="228600" marR="0" lvl="0" indent="-139700" algn="l" rtl="0">
              <a:lnSpc>
                <a:spcPct val="100000"/>
              </a:lnSpc>
              <a:spcBef>
                <a:spcPts val="0"/>
              </a:spcBef>
              <a:spcAft>
                <a:spcPts val="0"/>
              </a:spcAft>
              <a:buClr>
                <a:srgbClr val="000000"/>
              </a:buClr>
              <a:buSzPts val="1400"/>
              <a:buFont typeface="Arial"/>
              <a:buNone/>
            </a:pPr>
            <a:endParaRPr sz="1200" i="0">
              <a:solidFill>
                <a:schemeClr val="dk1"/>
              </a:solidFill>
              <a:latin typeface="Calibri"/>
              <a:ea typeface="Calibri"/>
              <a:cs typeface="Calibri"/>
              <a:sym typeface="Calibri"/>
            </a:endParaRPr>
          </a:p>
          <a:p>
            <a:pPr marL="228600" lvl="0" indent="-139700" algn="l" rtl="0">
              <a:lnSpc>
                <a:spcPct val="100000"/>
              </a:lnSpc>
              <a:spcBef>
                <a:spcPts val="0"/>
              </a:spcBef>
              <a:spcAft>
                <a:spcPts val="0"/>
              </a:spcAft>
              <a:buSzPts val="1400"/>
              <a:buFont typeface="Arial"/>
              <a:buNone/>
            </a:pPr>
            <a:endParaRPr sz="120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i="0"/>
          </a:p>
        </p:txBody>
      </p:sp>
      <p:sp>
        <p:nvSpPr>
          <p:cNvPr id="190" name="Google Shape;19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buSzPts val="1400"/>
            </a:pPr>
            <a:fld id="{00000000-1234-1234-1234-123412341234}" type="slidenum">
              <a:rPr lang="en-US"/>
              <a:pPr algn="r">
                <a:buSzPts val="1400"/>
              </a:pPr>
              <a:t>23</a:t>
            </a:fld>
            <a:endParaRPr/>
          </a:p>
        </p:txBody>
      </p:sp>
    </p:spTree>
    <p:extLst>
      <p:ext uri="{BB962C8B-B14F-4D97-AF65-F5344CB8AC3E}">
        <p14:creationId xmlns:p14="http://schemas.microsoft.com/office/powerpoint/2010/main" val="2534800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27</a:t>
            </a:fld>
            <a:endParaRPr lang="en-PH"/>
          </a:p>
        </p:txBody>
      </p:sp>
    </p:spTree>
    <p:extLst>
      <p:ext uri="{BB962C8B-B14F-4D97-AF65-F5344CB8AC3E}">
        <p14:creationId xmlns:p14="http://schemas.microsoft.com/office/powerpoint/2010/main" val="582475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30</a:t>
            </a:fld>
            <a:endParaRPr lang="en-PH"/>
          </a:p>
        </p:txBody>
      </p:sp>
    </p:spTree>
    <p:extLst>
      <p:ext uri="{BB962C8B-B14F-4D97-AF65-F5344CB8AC3E}">
        <p14:creationId xmlns:p14="http://schemas.microsoft.com/office/powerpoint/2010/main" val="2451646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6598FE-BBBD-40F5-8803-66B6EC81F344}" type="slidenum">
              <a:rPr lang="en-PH" smtClean="0"/>
              <a:t>34</a:t>
            </a:fld>
            <a:endParaRPr lang="en-PH"/>
          </a:p>
        </p:txBody>
      </p:sp>
    </p:spTree>
    <p:extLst>
      <p:ext uri="{BB962C8B-B14F-4D97-AF65-F5344CB8AC3E}">
        <p14:creationId xmlns:p14="http://schemas.microsoft.com/office/powerpoint/2010/main" val="2276816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6598FE-BBBD-40F5-8803-66B6EC81F344}" type="slidenum">
              <a:rPr lang="en-PH" smtClean="0"/>
              <a:t>35</a:t>
            </a:fld>
            <a:endParaRPr lang="en-PH"/>
          </a:p>
        </p:txBody>
      </p:sp>
    </p:spTree>
    <p:extLst>
      <p:ext uri="{BB962C8B-B14F-4D97-AF65-F5344CB8AC3E}">
        <p14:creationId xmlns:p14="http://schemas.microsoft.com/office/powerpoint/2010/main" val="3663477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Purpose of the Slide: </a:t>
            </a:r>
            <a:r>
              <a:rPr lang="en-US" b="0" i="0" dirty="0"/>
              <a:t>To </a:t>
            </a:r>
            <a:r>
              <a:rPr lang="en-US" dirty="0"/>
              <a:t>highlight the </a:t>
            </a:r>
            <a:r>
              <a:rPr lang="en-US" b="0" i="0" dirty="0"/>
              <a:t>importance of the classroom observation notes</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Notes to the Presenter:</a:t>
            </a:r>
            <a:endParaRPr dirty="0"/>
          </a:p>
          <a:p>
            <a:pPr marL="0" lvl="0" indent="0" algn="l" rtl="0">
              <a:spcBef>
                <a:spcPts val="0"/>
              </a:spcBef>
              <a:spcAft>
                <a:spcPts val="0"/>
              </a:spcAft>
              <a:buNone/>
            </a:pPr>
            <a:r>
              <a:rPr lang="en-US" dirty="0"/>
              <a:t>Emphasize that: </a:t>
            </a:r>
            <a:endParaRPr dirty="0"/>
          </a:p>
          <a:p>
            <a:pPr marL="457200" lvl="0" indent="-317500" algn="l" rtl="0">
              <a:spcBef>
                <a:spcPts val="0"/>
              </a:spcBef>
              <a:spcAft>
                <a:spcPts val="0"/>
              </a:spcAft>
              <a:buSzPts val="1400"/>
              <a:buAutoNum type="arabicPeriod"/>
            </a:pPr>
            <a:r>
              <a:rPr lang="en-US" dirty="0"/>
              <a:t>Although the observation notes form is not used as MOV for the classroom observable objectives of RPMS, the observation notes, </a:t>
            </a:r>
            <a:r>
              <a:rPr lang="en-US" b="1" dirty="0"/>
              <a:t>when done properly</a:t>
            </a:r>
            <a:r>
              <a:rPr lang="en-US" dirty="0"/>
              <a:t>:</a:t>
            </a:r>
            <a:endParaRPr dirty="0"/>
          </a:p>
          <a:p>
            <a:pPr marL="685800" lvl="1" indent="-228600" algn="l" rtl="0">
              <a:spcBef>
                <a:spcPts val="0"/>
              </a:spcBef>
              <a:spcAft>
                <a:spcPts val="0"/>
              </a:spcAft>
              <a:buClr>
                <a:schemeClr val="dk1"/>
              </a:buClr>
              <a:buSzPts val="1200"/>
              <a:buFont typeface="Calibri"/>
              <a:buAutoNum type="alphaLcPeriod"/>
            </a:pPr>
            <a:r>
              <a:rPr lang="en-US" dirty="0"/>
              <a:t>Record teacher performance as it shows during actual teaching in the classroom;</a:t>
            </a:r>
            <a:endParaRPr dirty="0"/>
          </a:p>
          <a:p>
            <a:pPr marL="685800" lvl="1" indent="-228600" algn="l" rtl="0">
              <a:spcBef>
                <a:spcPts val="0"/>
              </a:spcBef>
              <a:spcAft>
                <a:spcPts val="0"/>
              </a:spcAft>
              <a:buClr>
                <a:schemeClr val="dk1"/>
              </a:buClr>
              <a:buSzPts val="1200"/>
              <a:buFont typeface="Calibri"/>
              <a:buAutoNum type="alphaLcPeriod"/>
            </a:pPr>
            <a:r>
              <a:rPr lang="en-US" dirty="0"/>
              <a:t>Guide observers in rating the teacher as the notes serve as evidence of performance; and</a:t>
            </a:r>
            <a:endParaRPr dirty="0"/>
          </a:p>
          <a:p>
            <a:pPr marL="685800" lvl="1" indent="-228600" algn="l" rtl="0">
              <a:spcBef>
                <a:spcPts val="0"/>
              </a:spcBef>
              <a:spcAft>
                <a:spcPts val="0"/>
              </a:spcAft>
              <a:buClr>
                <a:schemeClr val="dk1"/>
              </a:buClr>
              <a:buSzPts val="1200"/>
              <a:buFont typeface="Calibri"/>
              <a:buAutoNum type="alphaLcPeriod"/>
            </a:pPr>
            <a:r>
              <a:rPr lang="en-US" dirty="0"/>
              <a:t>Provide evidence or basis for coaching and mentoring teachers, especially on indicators that the teacher finds challenging.</a:t>
            </a:r>
            <a:endParaRPr dirty="0"/>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50058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159CF6F8-3E42-4DEA-88EF-77D3779B66C1}" type="slidenum">
              <a:rPr lang="en-US" smtClean="0"/>
              <a:t>37</a:t>
            </a:fld>
            <a:endParaRPr lang="en-US"/>
          </a:p>
        </p:txBody>
      </p:sp>
    </p:spTree>
    <p:extLst>
      <p:ext uri="{BB962C8B-B14F-4D97-AF65-F5344CB8AC3E}">
        <p14:creationId xmlns:p14="http://schemas.microsoft.com/office/powerpoint/2010/main" val="4252450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3626637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3296720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416702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1299759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396228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171298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2394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1934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752221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238861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1F57191-CF5A-4A23-BBE0-6C4440FA805C}" type="datetimeFigureOut">
              <a:rPr lang="en-PH" smtClean="0"/>
              <a:t>04/03/2022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FB5EA29-328D-4F3B-AA05-8CC78D91AAA4}" type="slidenum">
              <a:rPr lang="en-PH" smtClean="0"/>
              <a:t>‹#›</a:t>
            </a:fld>
            <a:endParaRPr lang="en-PH"/>
          </a:p>
        </p:txBody>
      </p:sp>
    </p:spTree>
    <p:extLst>
      <p:ext uri="{BB962C8B-B14F-4D97-AF65-F5344CB8AC3E}">
        <p14:creationId xmlns:p14="http://schemas.microsoft.com/office/powerpoint/2010/main" val="152295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070399"/>
            <a:ext cx="10363200" cy="1402527"/>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828801" y="3740076"/>
            <a:ext cx="8534399" cy="1669676"/>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6" name="Holder 6"/>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3744631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6" name="Holder 6"/>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2495465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609601" y="1536102"/>
            <a:ext cx="5303520" cy="4407946"/>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6278879" y="1536102"/>
            <a:ext cx="5303520" cy="4407946"/>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7" name="Holder 7"/>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2376656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369424"/>
            <a:ext cx="5076621" cy="300317"/>
          </a:xfrm>
          <a:custGeom>
            <a:avLst/>
            <a:gdLst/>
            <a:ahLst/>
            <a:cxnLst/>
            <a:rect l="l" t="t" r="r" b="b"/>
            <a:pathLst>
              <a:path w="4452620" h="340359">
                <a:moveTo>
                  <a:pt x="4324350" y="0"/>
                </a:moveTo>
                <a:lnTo>
                  <a:pt x="0" y="0"/>
                </a:lnTo>
                <a:lnTo>
                  <a:pt x="0" y="340359"/>
                </a:lnTo>
                <a:lnTo>
                  <a:pt x="4452620" y="340359"/>
                </a:lnTo>
                <a:lnTo>
                  <a:pt x="4452620" y="123367"/>
                </a:lnTo>
                <a:lnTo>
                  <a:pt x="4443730" y="81610"/>
                </a:lnTo>
                <a:lnTo>
                  <a:pt x="4422775" y="46177"/>
                </a:lnTo>
                <a:lnTo>
                  <a:pt x="4391660" y="18973"/>
                </a:lnTo>
                <a:lnTo>
                  <a:pt x="4352925" y="3162"/>
                </a:lnTo>
                <a:lnTo>
                  <a:pt x="4324350" y="0"/>
                </a:lnTo>
                <a:close/>
              </a:path>
            </a:pathLst>
          </a:custGeom>
          <a:solidFill>
            <a:srgbClr val="00AEEE"/>
          </a:solidFill>
        </p:spPr>
        <p:txBody>
          <a:bodyPr wrap="square" lIns="0" tIns="0" rIns="0" bIns="0" rtlCol="0">
            <a:noAutofit/>
          </a:bodyPr>
          <a:lstStyle/>
          <a:p>
            <a:endParaRPr sz="1588"/>
          </a:p>
        </p:txBody>
      </p:sp>
      <p:sp>
        <p:nvSpPr>
          <p:cNvPr id="17" name="bk object 17"/>
          <p:cNvSpPr/>
          <p:nvPr/>
        </p:nvSpPr>
        <p:spPr>
          <a:xfrm>
            <a:off x="0" y="6447865"/>
            <a:ext cx="4943407" cy="154641"/>
          </a:xfrm>
          <a:custGeom>
            <a:avLst/>
            <a:gdLst/>
            <a:ahLst/>
            <a:cxnLst/>
            <a:rect l="l" t="t" r="r" b="b"/>
            <a:pathLst>
              <a:path w="4335780" h="175259">
                <a:moveTo>
                  <a:pt x="0" y="175260"/>
                </a:moveTo>
                <a:lnTo>
                  <a:pt x="4335780" y="175260"/>
                </a:lnTo>
                <a:lnTo>
                  <a:pt x="4335780" y="0"/>
                </a:lnTo>
                <a:lnTo>
                  <a:pt x="0" y="0"/>
                </a:lnTo>
                <a:lnTo>
                  <a:pt x="0" y="175260"/>
                </a:lnTo>
                <a:close/>
              </a:path>
            </a:pathLst>
          </a:custGeom>
          <a:solidFill>
            <a:srgbClr val="00AEEE"/>
          </a:solidFill>
        </p:spPr>
        <p:txBody>
          <a:bodyPr wrap="square" lIns="0" tIns="0" rIns="0" bIns="0" rtlCol="0">
            <a:noAutofit/>
          </a:bodyPr>
          <a:lstStyle/>
          <a:p>
            <a:endParaRPr sz="1588"/>
          </a:p>
        </p:txBody>
      </p:sp>
      <p:sp>
        <p:nvSpPr>
          <p:cNvPr id="18" name="bk object 18"/>
          <p:cNvSpPr/>
          <p:nvPr/>
        </p:nvSpPr>
        <p:spPr>
          <a:xfrm>
            <a:off x="835485" y="807944"/>
            <a:ext cx="0" cy="472887"/>
          </a:xfrm>
          <a:custGeom>
            <a:avLst/>
            <a:gdLst/>
            <a:ahLst/>
            <a:cxnLst/>
            <a:rect l="l" t="t" r="r" b="b"/>
            <a:pathLst>
              <a:path h="535939">
                <a:moveTo>
                  <a:pt x="0" y="0"/>
                </a:moveTo>
                <a:lnTo>
                  <a:pt x="0" y="535939"/>
                </a:lnTo>
              </a:path>
            </a:pathLst>
          </a:custGeom>
          <a:ln w="27940">
            <a:solidFill>
              <a:srgbClr val="000000"/>
            </a:solidFill>
          </a:ln>
        </p:spPr>
        <p:txBody>
          <a:bodyPr wrap="square" lIns="0" tIns="0" rIns="0" bIns="0" rtlCol="0">
            <a:noAutofit/>
          </a:bodyPr>
          <a:lstStyle/>
          <a:p>
            <a:endParaRPr sz="1588"/>
          </a:p>
        </p:txBody>
      </p:sp>
      <p:sp>
        <p:nvSpPr>
          <p:cNvPr id="19" name="bk object 19"/>
          <p:cNvSpPr/>
          <p:nvPr/>
        </p:nvSpPr>
        <p:spPr>
          <a:xfrm>
            <a:off x="818109" y="819149"/>
            <a:ext cx="4022491" cy="0"/>
          </a:xfrm>
          <a:custGeom>
            <a:avLst/>
            <a:gdLst/>
            <a:ahLst/>
            <a:cxnLst/>
            <a:rect l="l" t="t" r="r" b="b"/>
            <a:pathLst>
              <a:path w="3528060">
                <a:moveTo>
                  <a:pt x="0" y="0"/>
                </a:moveTo>
                <a:lnTo>
                  <a:pt x="3528060" y="0"/>
                </a:lnTo>
              </a:path>
            </a:pathLst>
          </a:custGeom>
          <a:ln w="27940">
            <a:solidFill>
              <a:srgbClr val="000000"/>
            </a:solidFill>
          </a:ln>
        </p:spPr>
        <p:txBody>
          <a:bodyPr wrap="square" lIns="0" tIns="0" rIns="0" bIns="0" rtlCol="0">
            <a:noAutofit/>
          </a:bodyPr>
          <a:lstStyle/>
          <a:p>
            <a:endParaRPr sz="1588"/>
          </a:p>
        </p:txBody>
      </p:sp>
      <p:sp>
        <p:nvSpPr>
          <p:cNvPr id="20" name="bk object 20"/>
          <p:cNvSpPr/>
          <p:nvPr/>
        </p:nvSpPr>
        <p:spPr>
          <a:xfrm>
            <a:off x="4826120" y="807944"/>
            <a:ext cx="0" cy="472887"/>
          </a:xfrm>
          <a:custGeom>
            <a:avLst/>
            <a:gdLst/>
            <a:ahLst/>
            <a:cxnLst/>
            <a:rect l="l" t="t" r="r" b="b"/>
            <a:pathLst>
              <a:path h="535939">
                <a:moveTo>
                  <a:pt x="0" y="0"/>
                </a:moveTo>
                <a:lnTo>
                  <a:pt x="0" y="535939"/>
                </a:lnTo>
              </a:path>
            </a:pathLst>
          </a:custGeom>
          <a:ln w="27940">
            <a:solidFill>
              <a:srgbClr val="000000"/>
            </a:solidFill>
          </a:ln>
        </p:spPr>
        <p:txBody>
          <a:bodyPr wrap="square" lIns="0" tIns="0" rIns="0" bIns="0" rtlCol="0">
            <a:noAutofit/>
          </a:bodyPr>
          <a:lstStyle/>
          <a:p>
            <a:endParaRPr sz="1588"/>
          </a:p>
        </p:txBody>
      </p:sp>
      <p:sp>
        <p:nvSpPr>
          <p:cNvPr id="21" name="bk object 21"/>
          <p:cNvSpPr/>
          <p:nvPr/>
        </p:nvSpPr>
        <p:spPr>
          <a:xfrm>
            <a:off x="818109" y="1294279"/>
            <a:ext cx="4022491" cy="0"/>
          </a:xfrm>
          <a:custGeom>
            <a:avLst/>
            <a:gdLst/>
            <a:ahLst/>
            <a:cxnLst/>
            <a:rect l="l" t="t" r="r" b="b"/>
            <a:pathLst>
              <a:path w="3528060">
                <a:moveTo>
                  <a:pt x="0" y="0"/>
                </a:moveTo>
                <a:lnTo>
                  <a:pt x="3528060" y="0"/>
                </a:lnTo>
              </a:path>
            </a:pathLst>
          </a:custGeom>
          <a:ln w="27940">
            <a:solidFill>
              <a:srgbClr val="000000"/>
            </a:solidFill>
          </a:ln>
        </p:spPr>
        <p:txBody>
          <a:bodyPr wrap="square" lIns="0" tIns="0" rIns="0" bIns="0" rtlCol="0">
            <a:noAutofit/>
          </a:bodyPr>
          <a:lstStyle/>
          <a:p>
            <a:endParaRPr sz="1588"/>
          </a:p>
        </p:txBody>
      </p:sp>
      <p:sp>
        <p:nvSpPr>
          <p:cNvPr id="22" name="bk object 22"/>
          <p:cNvSpPr/>
          <p:nvPr/>
        </p:nvSpPr>
        <p:spPr>
          <a:xfrm>
            <a:off x="3973259" y="412376"/>
            <a:ext cx="857205" cy="394447"/>
          </a:xfrm>
          <a:custGeom>
            <a:avLst/>
            <a:gdLst/>
            <a:ahLst/>
            <a:cxnLst/>
            <a:rect l="l" t="t" r="r" b="b"/>
            <a:pathLst>
              <a:path w="751840" h="447040">
                <a:moveTo>
                  <a:pt x="751840" y="0"/>
                </a:moveTo>
                <a:lnTo>
                  <a:pt x="0" y="447040"/>
                </a:lnTo>
                <a:lnTo>
                  <a:pt x="751840" y="447040"/>
                </a:lnTo>
                <a:lnTo>
                  <a:pt x="751840" y="0"/>
                </a:lnTo>
                <a:close/>
              </a:path>
            </a:pathLst>
          </a:custGeom>
          <a:solidFill>
            <a:srgbClr val="5FBCC0"/>
          </a:solidFill>
        </p:spPr>
        <p:txBody>
          <a:bodyPr wrap="square" lIns="0" tIns="0" rIns="0" bIns="0" rtlCol="0">
            <a:noAutofit/>
          </a:bodyPr>
          <a:lstStyle/>
          <a:p>
            <a:endParaRPr sz="1588"/>
          </a:p>
        </p:txBody>
      </p:sp>
      <p:sp>
        <p:nvSpPr>
          <p:cNvPr id="23" name="bk object 23"/>
          <p:cNvSpPr/>
          <p:nvPr/>
        </p:nvSpPr>
        <p:spPr>
          <a:xfrm>
            <a:off x="816661" y="1304365"/>
            <a:ext cx="854309" cy="394447"/>
          </a:xfrm>
          <a:custGeom>
            <a:avLst/>
            <a:gdLst/>
            <a:ahLst/>
            <a:cxnLst/>
            <a:rect l="l" t="t" r="r" b="b"/>
            <a:pathLst>
              <a:path w="749300" h="447040">
                <a:moveTo>
                  <a:pt x="749300" y="0"/>
                </a:moveTo>
                <a:lnTo>
                  <a:pt x="0" y="0"/>
                </a:lnTo>
                <a:lnTo>
                  <a:pt x="0" y="447040"/>
                </a:lnTo>
                <a:lnTo>
                  <a:pt x="749300" y="0"/>
                </a:lnTo>
                <a:close/>
              </a:path>
            </a:pathLst>
          </a:custGeom>
          <a:solidFill>
            <a:srgbClr val="5FBCC0"/>
          </a:solidFill>
        </p:spPr>
        <p:txBody>
          <a:bodyPr wrap="square" lIns="0" tIns="0" rIns="0" bIns="0" rtlCol="0">
            <a:noAutofit/>
          </a:bodyPr>
          <a:lstStyle/>
          <a:p>
            <a:endParaRPr sz="1588"/>
          </a:p>
        </p:txBody>
      </p:sp>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5" name="Holder 5"/>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4254462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4" name="Holder 4"/>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1828330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3"/>
          <p:cNvSpPr/>
          <p:nvPr/>
        </p:nvSpPr>
        <p:spPr>
          <a:xfrm>
            <a:off x="0" y="1101688"/>
            <a:ext cx="12192000" cy="5003665"/>
          </a:xfrm>
          <a:prstGeom prst="rect">
            <a:avLst/>
          </a:prstGeom>
          <a:solidFill>
            <a:srgbClr val="2F5496"/>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sz="1800" kern="0">
              <a:solidFill>
                <a:srgbClr val="FFFFFF"/>
              </a:solidFill>
              <a:latin typeface="Calibri"/>
              <a:ea typeface="Calibri"/>
              <a:cs typeface="Calibri"/>
              <a:sym typeface="Calibri"/>
            </a:endParaRPr>
          </a:p>
        </p:txBody>
      </p:sp>
      <p:sp>
        <p:nvSpPr>
          <p:cNvPr id="17" name="Google Shape;17;p83"/>
          <p:cNvSpPr txBox="1">
            <a:spLocks noGrp="1"/>
          </p:cNvSpPr>
          <p:nvPr>
            <p:ph type="ctrTitle"/>
          </p:nvPr>
        </p:nvSpPr>
        <p:spPr>
          <a:xfrm>
            <a:off x="838200" y="1600200"/>
            <a:ext cx="10439400" cy="190976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Arial"/>
              <a:buNone/>
              <a:defRPr sz="6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8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8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8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8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a:pPr/>
              <a:t>‹#›</a:t>
            </a:fld>
            <a:endParaRPr/>
          </a:p>
        </p:txBody>
      </p:sp>
      <p:pic>
        <p:nvPicPr>
          <p:cNvPr id="22" name="Google Shape;22;p83"/>
          <p:cNvPicPr preferRelativeResize="0"/>
          <p:nvPr/>
        </p:nvPicPr>
        <p:blipFill rotWithShape="1">
          <a:blip r:embed="rId2">
            <a:alphaModFix/>
          </a:blip>
          <a:srcRect/>
          <a:stretch/>
        </p:blipFill>
        <p:spPr>
          <a:xfrm>
            <a:off x="5772838" y="214328"/>
            <a:ext cx="6316337" cy="728809"/>
          </a:xfrm>
          <a:prstGeom prst="rect">
            <a:avLst/>
          </a:prstGeom>
          <a:noFill/>
          <a:ln>
            <a:noFill/>
          </a:ln>
        </p:spPr>
      </p:pic>
      <p:pic>
        <p:nvPicPr>
          <p:cNvPr id="23" name="Google Shape;23;p83"/>
          <p:cNvPicPr preferRelativeResize="0"/>
          <p:nvPr/>
        </p:nvPicPr>
        <p:blipFill rotWithShape="1">
          <a:blip r:embed="rId3">
            <a:alphaModFix/>
          </a:blip>
          <a:srcRect/>
          <a:stretch/>
        </p:blipFill>
        <p:spPr>
          <a:xfrm>
            <a:off x="3071703" y="6105353"/>
            <a:ext cx="6088996" cy="707712"/>
          </a:xfrm>
          <a:prstGeom prst="rect">
            <a:avLst/>
          </a:prstGeom>
          <a:noFill/>
          <a:ln>
            <a:noFill/>
          </a:ln>
        </p:spPr>
      </p:pic>
      <p:pic>
        <p:nvPicPr>
          <p:cNvPr id="24" name="Google Shape;24;p83"/>
          <p:cNvPicPr preferRelativeResize="0"/>
          <p:nvPr/>
        </p:nvPicPr>
        <p:blipFill rotWithShape="1">
          <a:blip r:embed="rId4">
            <a:alphaModFix/>
          </a:blip>
          <a:srcRect/>
          <a:stretch/>
        </p:blipFill>
        <p:spPr>
          <a:xfrm>
            <a:off x="272882" y="254136"/>
            <a:ext cx="1583263" cy="604979"/>
          </a:xfrm>
          <a:prstGeom prst="rect">
            <a:avLst/>
          </a:prstGeom>
          <a:noFill/>
          <a:ln>
            <a:noFill/>
          </a:ln>
        </p:spPr>
      </p:pic>
      <p:sp>
        <p:nvSpPr>
          <p:cNvPr id="25" name="Google Shape;25;p83"/>
          <p:cNvSpPr txBox="1"/>
          <p:nvPr/>
        </p:nvSpPr>
        <p:spPr>
          <a:xfrm>
            <a:off x="1945948" y="382214"/>
            <a:ext cx="2922693" cy="476901"/>
          </a:xfrm>
          <a:prstGeom prst="rect">
            <a:avLst/>
          </a:prstGeom>
          <a:noFill/>
          <a:ln>
            <a:noFill/>
          </a:ln>
        </p:spPr>
        <p:txBody>
          <a:bodyPr spcFirstLastPara="1" wrap="square" lIns="91425" tIns="45700" rIns="91425" bIns="45700" anchor="t" anchorCtr="0">
            <a:noAutofit/>
          </a:bodyPr>
          <a:lstStyle/>
          <a:p>
            <a:pPr>
              <a:lnSpc>
                <a:spcPct val="115000"/>
              </a:lnSpc>
              <a:buClr>
                <a:srgbClr val="000000"/>
              </a:buClr>
              <a:buSzPts val="1100"/>
              <a:buFont typeface="Arial"/>
              <a:buNone/>
            </a:pPr>
            <a:r>
              <a:rPr lang="en-US" sz="1100" kern="0">
                <a:solidFill>
                  <a:srgbClr val="000000"/>
                </a:solidFill>
                <a:ea typeface="Arial"/>
                <a:cs typeface="Arial"/>
                <a:sym typeface="Arial"/>
              </a:rPr>
              <a:t>Bureau of Human Resource and Organizational Development </a:t>
            </a:r>
            <a:endParaRPr sz="1100"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280285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6"/>
        <p:cNvGrpSpPr/>
        <p:nvPr/>
      </p:nvGrpSpPr>
      <p:grpSpPr>
        <a:xfrm>
          <a:off x="0" y="0"/>
          <a:ext cx="0" cy="0"/>
          <a:chOff x="0" y="0"/>
          <a:chExt cx="0" cy="0"/>
        </a:xfrm>
      </p:grpSpPr>
      <p:sp>
        <p:nvSpPr>
          <p:cNvPr id="27" name="Google Shape;27;p84"/>
          <p:cNvSpPr txBox="1">
            <a:spLocks noGrp="1"/>
          </p:cNvSpPr>
          <p:nvPr>
            <p:ph type="title"/>
          </p:nvPr>
        </p:nvSpPr>
        <p:spPr>
          <a:xfrm>
            <a:off x="838200" y="1054081"/>
            <a:ext cx="10515600" cy="11461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030A0"/>
              </a:buClr>
              <a:buSzPts val="4400"/>
              <a:buFont typeface="Arial"/>
              <a:buNone/>
              <a:defRPr>
                <a:solidFill>
                  <a:srgbClr val="7030A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4"/>
          <p:cNvSpPr txBox="1">
            <a:spLocks noGrp="1"/>
          </p:cNvSpPr>
          <p:nvPr>
            <p:ph type="body" idx="1"/>
          </p:nvPr>
        </p:nvSpPr>
        <p:spPr>
          <a:xfrm>
            <a:off x="838200" y="2200255"/>
            <a:ext cx="10515600" cy="397670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8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8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8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a:pPr/>
              <a:t>‹#›</a:t>
            </a:fld>
            <a:endParaRPr/>
          </a:p>
        </p:txBody>
      </p:sp>
      <p:pic>
        <p:nvPicPr>
          <p:cNvPr id="32" name="Google Shape;32;p84"/>
          <p:cNvPicPr preferRelativeResize="0"/>
          <p:nvPr/>
        </p:nvPicPr>
        <p:blipFill rotWithShape="1">
          <a:blip r:embed="rId2">
            <a:alphaModFix/>
          </a:blip>
          <a:srcRect/>
          <a:stretch/>
        </p:blipFill>
        <p:spPr>
          <a:xfrm>
            <a:off x="6096001" y="214328"/>
            <a:ext cx="5993175" cy="691521"/>
          </a:xfrm>
          <a:prstGeom prst="rect">
            <a:avLst/>
          </a:prstGeom>
          <a:noFill/>
          <a:ln>
            <a:noFill/>
          </a:ln>
        </p:spPr>
      </p:pic>
      <p:pic>
        <p:nvPicPr>
          <p:cNvPr id="33" name="Google Shape;33;p84"/>
          <p:cNvPicPr preferRelativeResize="0"/>
          <p:nvPr/>
        </p:nvPicPr>
        <p:blipFill rotWithShape="1">
          <a:blip r:embed="rId3">
            <a:alphaModFix/>
          </a:blip>
          <a:srcRect/>
          <a:stretch/>
        </p:blipFill>
        <p:spPr>
          <a:xfrm>
            <a:off x="361018" y="254136"/>
            <a:ext cx="1583263" cy="604979"/>
          </a:xfrm>
          <a:prstGeom prst="rect">
            <a:avLst/>
          </a:prstGeom>
          <a:noFill/>
          <a:ln>
            <a:noFill/>
          </a:ln>
        </p:spPr>
      </p:pic>
      <p:sp>
        <p:nvSpPr>
          <p:cNvPr id="34" name="Google Shape;34;p84"/>
          <p:cNvSpPr txBox="1"/>
          <p:nvPr/>
        </p:nvSpPr>
        <p:spPr>
          <a:xfrm>
            <a:off x="2034084" y="382214"/>
            <a:ext cx="2922693" cy="476901"/>
          </a:xfrm>
          <a:prstGeom prst="rect">
            <a:avLst/>
          </a:prstGeom>
          <a:noFill/>
          <a:ln>
            <a:noFill/>
          </a:ln>
        </p:spPr>
        <p:txBody>
          <a:bodyPr spcFirstLastPara="1" wrap="square" lIns="91425" tIns="45700" rIns="91425" bIns="45700" anchor="t" anchorCtr="0">
            <a:noAutofit/>
          </a:bodyPr>
          <a:lstStyle/>
          <a:p>
            <a:pPr>
              <a:lnSpc>
                <a:spcPct val="115000"/>
              </a:lnSpc>
              <a:buClr>
                <a:srgbClr val="000000"/>
              </a:buClr>
              <a:buSzPts val="1100"/>
              <a:buFont typeface="Arial"/>
              <a:buNone/>
            </a:pPr>
            <a:r>
              <a:rPr lang="en-US" sz="1100" kern="0">
                <a:solidFill>
                  <a:srgbClr val="000000"/>
                </a:solidFill>
                <a:ea typeface="Arial"/>
                <a:cs typeface="Arial"/>
                <a:sym typeface="Arial"/>
              </a:rPr>
              <a:t>Bureau of Human Resource and Organizational Development </a:t>
            </a:r>
            <a:endParaRPr sz="1100"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963889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
        <p:cNvGrpSpPr/>
        <p:nvPr/>
      </p:nvGrpSpPr>
      <p:grpSpPr>
        <a:xfrm>
          <a:off x="0" y="0"/>
          <a:ext cx="0" cy="0"/>
          <a:chOff x="0" y="0"/>
          <a:chExt cx="0" cy="0"/>
        </a:xfrm>
      </p:grpSpPr>
      <p:sp>
        <p:nvSpPr>
          <p:cNvPr id="36" name="Google Shape;36;p8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8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8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843952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4" name="Holder 4"/>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3971368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8"/>
          <p:cNvSpPr/>
          <p:nvPr/>
        </p:nvSpPr>
        <p:spPr>
          <a:xfrm>
            <a:off x="0" y="1101688"/>
            <a:ext cx="12192000" cy="5003665"/>
          </a:xfrm>
          <a:prstGeom prst="rect">
            <a:avLst/>
          </a:prstGeom>
          <a:solidFill>
            <a:srgbClr val="2F54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28"/>
          <p:cNvSpPr txBox="1">
            <a:spLocks noGrp="1"/>
          </p:cNvSpPr>
          <p:nvPr>
            <p:ph type="ctrTitle"/>
          </p:nvPr>
        </p:nvSpPr>
        <p:spPr>
          <a:xfrm>
            <a:off x="838200" y="1600200"/>
            <a:ext cx="10439400" cy="190976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Arial"/>
              <a:buNone/>
              <a:defRPr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2" name="Google Shape;22;p28"/>
          <p:cNvPicPr preferRelativeResize="0"/>
          <p:nvPr/>
        </p:nvPicPr>
        <p:blipFill rotWithShape="1">
          <a:blip r:embed="rId2">
            <a:alphaModFix/>
          </a:blip>
          <a:srcRect/>
          <a:stretch/>
        </p:blipFill>
        <p:spPr>
          <a:xfrm>
            <a:off x="5772838" y="214328"/>
            <a:ext cx="6316337" cy="728809"/>
          </a:xfrm>
          <a:prstGeom prst="rect">
            <a:avLst/>
          </a:prstGeom>
          <a:noFill/>
          <a:ln>
            <a:noFill/>
          </a:ln>
        </p:spPr>
      </p:pic>
      <p:pic>
        <p:nvPicPr>
          <p:cNvPr id="23" name="Google Shape;23;p28"/>
          <p:cNvPicPr preferRelativeResize="0"/>
          <p:nvPr/>
        </p:nvPicPr>
        <p:blipFill rotWithShape="1">
          <a:blip r:embed="rId3">
            <a:alphaModFix/>
          </a:blip>
          <a:srcRect/>
          <a:stretch/>
        </p:blipFill>
        <p:spPr>
          <a:xfrm>
            <a:off x="3071703" y="6105353"/>
            <a:ext cx="6088996" cy="707712"/>
          </a:xfrm>
          <a:prstGeom prst="rect">
            <a:avLst/>
          </a:prstGeom>
          <a:noFill/>
          <a:ln>
            <a:noFill/>
          </a:ln>
        </p:spPr>
      </p:pic>
      <p:pic>
        <p:nvPicPr>
          <p:cNvPr id="24" name="Google Shape;24;p28"/>
          <p:cNvPicPr preferRelativeResize="0"/>
          <p:nvPr/>
        </p:nvPicPr>
        <p:blipFill rotWithShape="1">
          <a:blip r:embed="rId4">
            <a:alphaModFix/>
          </a:blip>
          <a:srcRect/>
          <a:stretch/>
        </p:blipFill>
        <p:spPr>
          <a:xfrm>
            <a:off x="272882" y="254136"/>
            <a:ext cx="1583263" cy="604979"/>
          </a:xfrm>
          <a:prstGeom prst="rect">
            <a:avLst/>
          </a:prstGeom>
          <a:noFill/>
          <a:ln>
            <a:noFill/>
          </a:ln>
        </p:spPr>
      </p:pic>
      <p:sp>
        <p:nvSpPr>
          <p:cNvPr id="25" name="Google Shape;25;p28"/>
          <p:cNvSpPr txBox="1"/>
          <p:nvPr/>
        </p:nvSpPr>
        <p:spPr>
          <a:xfrm>
            <a:off x="1945948" y="382214"/>
            <a:ext cx="2922693" cy="476901"/>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100" b="0" i="0" u="none" strike="noStrike" cap="none">
                <a:solidFill>
                  <a:schemeClr val="dk1"/>
                </a:solidFill>
                <a:latin typeface="Arial"/>
                <a:ea typeface="Arial"/>
                <a:cs typeface="Arial"/>
                <a:sym typeface="Arial"/>
              </a:rPr>
              <a:t>Bureau of Human Resource and Organizational Development </a:t>
            </a:r>
            <a:endParaRPr sz="11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5985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6"/>
        <p:cNvGrpSpPr/>
        <p:nvPr/>
      </p:nvGrpSpPr>
      <p:grpSpPr>
        <a:xfrm>
          <a:off x="0" y="0"/>
          <a:ext cx="0" cy="0"/>
          <a:chOff x="0" y="0"/>
          <a:chExt cx="0" cy="0"/>
        </a:xfrm>
      </p:grpSpPr>
      <p:sp>
        <p:nvSpPr>
          <p:cNvPr id="27" name="Google Shape;27;p29"/>
          <p:cNvSpPr txBox="1">
            <a:spLocks noGrp="1"/>
          </p:cNvSpPr>
          <p:nvPr>
            <p:ph type="title"/>
          </p:nvPr>
        </p:nvSpPr>
        <p:spPr>
          <a:xfrm>
            <a:off x="838200" y="1054081"/>
            <a:ext cx="10515600" cy="11461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030A0"/>
              </a:buClr>
              <a:buSzPts val="4400"/>
              <a:buFont typeface="Arial"/>
              <a:buNone/>
              <a:defRPr>
                <a:solidFill>
                  <a:srgbClr val="7030A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9"/>
          <p:cNvSpPr txBox="1">
            <a:spLocks noGrp="1"/>
          </p:cNvSpPr>
          <p:nvPr>
            <p:ph type="body" idx="1"/>
          </p:nvPr>
        </p:nvSpPr>
        <p:spPr>
          <a:xfrm>
            <a:off x="838200" y="2200255"/>
            <a:ext cx="10515600" cy="397670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32" name="Google Shape;32;p29"/>
          <p:cNvPicPr preferRelativeResize="0"/>
          <p:nvPr/>
        </p:nvPicPr>
        <p:blipFill rotWithShape="1">
          <a:blip r:embed="rId2">
            <a:alphaModFix/>
          </a:blip>
          <a:srcRect/>
          <a:stretch/>
        </p:blipFill>
        <p:spPr>
          <a:xfrm>
            <a:off x="6096001" y="214328"/>
            <a:ext cx="5993175" cy="691521"/>
          </a:xfrm>
          <a:prstGeom prst="rect">
            <a:avLst/>
          </a:prstGeom>
          <a:noFill/>
          <a:ln>
            <a:noFill/>
          </a:ln>
        </p:spPr>
      </p:pic>
      <p:pic>
        <p:nvPicPr>
          <p:cNvPr id="33" name="Google Shape;33;p29"/>
          <p:cNvPicPr preferRelativeResize="0"/>
          <p:nvPr/>
        </p:nvPicPr>
        <p:blipFill rotWithShape="1">
          <a:blip r:embed="rId3">
            <a:alphaModFix/>
          </a:blip>
          <a:srcRect/>
          <a:stretch/>
        </p:blipFill>
        <p:spPr>
          <a:xfrm>
            <a:off x="361018" y="254136"/>
            <a:ext cx="1583263" cy="604979"/>
          </a:xfrm>
          <a:prstGeom prst="rect">
            <a:avLst/>
          </a:prstGeom>
          <a:noFill/>
          <a:ln>
            <a:noFill/>
          </a:ln>
        </p:spPr>
      </p:pic>
      <p:sp>
        <p:nvSpPr>
          <p:cNvPr id="34" name="Google Shape;34;p29"/>
          <p:cNvSpPr txBox="1"/>
          <p:nvPr/>
        </p:nvSpPr>
        <p:spPr>
          <a:xfrm>
            <a:off x="2034084" y="382214"/>
            <a:ext cx="2922693" cy="476901"/>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100" b="0" i="0" u="none" strike="noStrike" cap="none">
                <a:solidFill>
                  <a:schemeClr val="dk1"/>
                </a:solidFill>
                <a:latin typeface="Arial"/>
                <a:ea typeface="Arial"/>
                <a:cs typeface="Arial"/>
                <a:sym typeface="Arial"/>
              </a:rPr>
              <a:t>Bureau of Human Resource and Organizational Development </a:t>
            </a:r>
            <a:endParaRPr sz="11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7498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4" name="Holder 4"/>
          <p:cNvSpPr>
            <a:spLocks noGrp="1"/>
          </p:cNvSpPr>
          <p:nvPr>
            <p:ph type="sldNum" sz="quarter" idx="7"/>
          </p:nvPr>
        </p:nvSpPr>
        <p:spPr/>
        <p:txBody>
          <a:bodyPr lIns="0" tIns="0" rIns="0" bIns="0"/>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225010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B5EA29-328D-4F3B-AA05-8CC78D91AAA4}" type="slidenum">
              <a:rPr lang="en-PH" smtClean="0"/>
              <a:t>‹#›</a:t>
            </a:fld>
            <a:endParaRPr lang="en-PH"/>
          </a:p>
        </p:txBody>
      </p:sp>
      <p:grpSp>
        <p:nvGrpSpPr>
          <p:cNvPr id="9" name="Group 8"/>
          <p:cNvGrpSpPr/>
          <p:nvPr userDrawn="1"/>
        </p:nvGrpSpPr>
        <p:grpSpPr>
          <a:xfrm>
            <a:off x="0" y="-93091"/>
            <a:ext cx="12192000" cy="952900"/>
            <a:chOff x="0" y="-76605"/>
            <a:chExt cx="9161221" cy="836130"/>
          </a:xfrm>
        </p:grpSpPr>
        <p:grpSp>
          <p:nvGrpSpPr>
            <p:cNvPr id="10" name="Group 9"/>
            <p:cNvGrpSpPr/>
            <p:nvPr/>
          </p:nvGrpSpPr>
          <p:grpSpPr>
            <a:xfrm>
              <a:off x="0" y="-76605"/>
              <a:ext cx="9144000" cy="836130"/>
              <a:chOff x="0" y="-76605"/>
              <a:chExt cx="9144000" cy="836130"/>
            </a:xfrm>
          </p:grpSpPr>
          <p:grpSp>
            <p:nvGrpSpPr>
              <p:cNvPr id="12" name="Group 11"/>
              <p:cNvGrpSpPr/>
              <p:nvPr/>
            </p:nvGrpSpPr>
            <p:grpSpPr>
              <a:xfrm>
                <a:off x="0" y="-76605"/>
                <a:ext cx="9144000" cy="836130"/>
                <a:chOff x="0" y="-76605"/>
                <a:chExt cx="9144000" cy="836130"/>
              </a:xfrm>
            </p:grpSpPr>
            <p:sp>
              <p:nvSpPr>
                <p:cNvPr id="14" name="Rectangle 13"/>
                <p:cNvSpPr/>
                <p:nvPr/>
              </p:nvSpPr>
              <p:spPr>
                <a:xfrm>
                  <a:off x="0" y="-1"/>
                  <a:ext cx="9144000" cy="667512"/>
                </a:xfrm>
                <a:prstGeom prst="rect">
                  <a:avLst/>
                </a:prstGeom>
                <a:gradFill flip="none" rotWithShape="1">
                  <a:gsLst>
                    <a:gs pos="4000">
                      <a:srgbClr val="144F8A"/>
                    </a:gs>
                    <a:gs pos="54000">
                      <a:srgbClr val="86BAEE"/>
                    </a:gs>
                    <a:gs pos="100000">
                      <a:srgbClr val="144F8A"/>
                    </a:gs>
                  </a:gsLst>
                  <a:lin ang="0" scaled="1"/>
                  <a:tileRect/>
                </a:gradFill>
                <a:ln w="25400" cap="flat">
                  <a:noFill/>
                  <a:prstDash val="solid"/>
                  <a:round/>
                </a:ln>
                <a:effectLst>
                  <a:outerShdw blurRad="38100" dist="23000" dir="5400000" rotWithShape="0">
                    <a:srgbClr val="000000">
                      <a:alpha val="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spAutoFit/>
                </a:bodyPr>
                <a:lstStyle/>
                <a:p>
                  <a:pPr defTabSz="342900" hangingPunct="0"/>
                  <a:endParaRPr lang="en-PH" sz="1350">
                    <a:solidFill>
                      <a:srgbClr val="000000"/>
                    </a:solidFill>
                    <a:latin typeface="+mj-lt"/>
                    <a:ea typeface="+mj-ea"/>
                    <a:cs typeface="+mj-cs"/>
                    <a:sym typeface="Helvetica"/>
                  </a:endParaRPr>
                </a:p>
              </p:txBody>
            </p:sp>
            <p:pic>
              <p:nvPicPr>
                <p:cNvPr id="15" name="Picture 4" descr="Related imag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85103" y="13656"/>
                  <a:ext cx="1199144" cy="632377"/>
                </a:xfrm>
                <a:prstGeom prst="rect">
                  <a:avLst/>
                </a:prstGeom>
                <a:noFill/>
                <a:extLst>
                  <a:ext uri="{909E8E84-426E-40DD-AFC4-6F175D3DCCD1}">
                    <a14:hiddenFill xmlns:a14="http://schemas.microsoft.com/office/drawing/2010/main">
                      <a:solidFill>
                        <a:srgbClr val="FFFFFF"/>
                      </a:solidFill>
                    </a14:hiddenFill>
                  </a:ext>
                </a:extLst>
              </p:spPr>
            </p:pic>
            <p:sp>
              <p:nvSpPr>
                <p:cNvPr id="16" name="Parallelogram 15"/>
                <p:cNvSpPr/>
                <p:nvPr/>
              </p:nvSpPr>
              <p:spPr>
                <a:xfrm>
                  <a:off x="1214203" y="4704"/>
                  <a:ext cx="3028013" cy="662807"/>
                </a:xfrm>
                <a:prstGeom prst="parallelogram">
                  <a:avLst>
                    <a:gd name="adj" fmla="val 129034"/>
                  </a:avLst>
                </a:prstGeom>
                <a:solidFill>
                  <a:srgbClr val="144F8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8"/>
                <p:cNvSpPr/>
                <p:nvPr/>
              </p:nvSpPr>
              <p:spPr>
                <a:xfrm rot="2202100">
                  <a:off x="3708529" y="-76605"/>
                  <a:ext cx="2162073" cy="836130"/>
                </a:xfrm>
                <a:custGeom>
                  <a:avLst/>
                  <a:gdLst>
                    <a:gd name="connsiteX0" fmla="*/ 0 w 2444370"/>
                    <a:gd name="connsiteY0" fmla="*/ 602369 h 602369"/>
                    <a:gd name="connsiteX1" fmla="*/ 777261 w 2444370"/>
                    <a:gd name="connsiteY1" fmla="*/ 0 h 602369"/>
                    <a:gd name="connsiteX2" fmla="*/ 2444370 w 2444370"/>
                    <a:gd name="connsiteY2" fmla="*/ 0 h 602369"/>
                    <a:gd name="connsiteX3" fmla="*/ 1667109 w 2444370"/>
                    <a:gd name="connsiteY3" fmla="*/ 602369 h 602369"/>
                    <a:gd name="connsiteX4" fmla="*/ 0 w 2444370"/>
                    <a:gd name="connsiteY4" fmla="*/ 602369 h 602369"/>
                    <a:gd name="connsiteX0" fmla="*/ 0 w 2444370"/>
                    <a:gd name="connsiteY0" fmla="*/ 602369 h 602369"/>
                    <a:gd name="connsiteX1" fmla="*/ 777261 w 2444370"/>
                    <a:gd name="connsiteY1" fmla="*/ 0 h 602369"/>
                    <a:gd name="connsiteX2" fmla="*/ 2444370 w 2444370"/>
                    <a:gd name="connsiteY2" fmla="*/ 0 h 602369"/>
                    <a:gd name="connsiteX3" fmla="*/ 1481346 w 2444370"/>
                    <a:gd name="connsiteY3" fmla="*/ 272639 h 602369"/>
                    <a:gd name="connsiteX4" fmla="*/ 0 w 2444370"/>
                    <a:gd name="connsiteY4" fmla="*/ 602369 h 602369"/>
                    <a:gd name="connsiteX0" fmla="*/ 0 w 2162073"/>
                    <a:gd name="connsiteY0" fmla="*/ 836130 h 836130"/>
                    <a:gd name="connsiteX1" fmla="*/ 777261 w 2162073"/>
                    <a:gd name="connsiteY1" fmla="*/ 233761 h 836130"/>
                    <a:gd name="connsiteX2" fmla="*/ 2162073 w 2162073"/>
                    <a:gd name="connsiteY2" fmla="*/ 0 h 836130"/>
                    <a:gd name="connsiteX3" fmla="*/ 1481346 w 2162073"/>
                    <a:gd name="connsiteY3" fmla="*/ 506400 h 836130"/>
                    <a:gd name="connsiteX4" fmla="*/ 0 w 2162073"/>
                    <a:gd name="connsiteY4" fmla="*/ 836130 h 836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2073" h="836130">
                      <a:moveTo>
                        <a:pt x="0" y="836130"/>
                      </a:moveTo>
                      <a:lnTo>
                        <a:pt x="777261" y="233761"/>
                      </a:lnTo>
                      <a:lnTo>
                        <a:pt x="2162073" y="0"/>
                      </a:lnTo>
                      <a:lnTo>
                        <a:pt x="1481346" y="506400"/>
                      </a:lnTo>
                      <a:lnTo>
                        <a:pt x="0" y="836130"/>
                      </a:lnTo>
                      <a:close/>
                    </a:path>
                  </a:pathLst>
                </a:custGeom>
                <a:solidFill>
                  <a:srgbClr val="144F8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9"/>
                <p:cNvSpPr/>
                <p:nvPr/>
              </p:nvSpPr>
              <p:spPr>
                <a:xfrm rot="2202100">
                  <a:off x="1839037" y="47980"/>
                  <a:ext cx="1864004" cy="571445"/>
                </a:xfrm>
                <a:custGeom>
                  <a:avLst/>
                  <a:gdLst>
                    <a:gd name="connsiteX0" fmla="*/ 0 w 2485854"/>
                    <a:gd name="connsiteY0" fmla="*/ 571445 h 571445"/>
                    <a:gd name="connsiteX1" fmla="*/ 737358 w 2485854"/>
                    <a:gd name="connsiteY1" fmla="*/ 0 h 571445"/>
                    <a:gd name="connsiteX2" fmla="*/ 2485854 w 2485854"/>
                    <a:gd name="connsiteY2" fmla="*/ 0 h 571445"/>
                    <a:gd name="connsiteX3" fmla="*/ 1748496 w 2485854"/>
                    <a:gd name="connsiteY3" fmla="*/ 571445 h 571445"/>
                    <a:gd name="connsiteX4" fmla="*/ 0 w 2485854"/>
                    <a:gd name="connsiteY4" fmla="*/ 571445 h 571445"/>
                    <a:gd name="connsiteX0" fmla="*/ 0 w 2485854"/>
                    <a:gd name="connsiteY0" fmla="*/ 571445 h 571445"/>
                    <a:gd name="connsiteX1" fmla="*/ 737358 w 2485854"/>
                    <a:gd name="connsiteY1" fmla="*/ 0 h 571445"/>
                    <a:gd name="connsiteX2" fmla="*/ 2485854 w 2485854"/>
                    <a:gd name="connsiteY2" fmla="*/ 0 h 571445"/>
                    <a:gd name="connsiteX3" fmla="*/ 1535935 w 2485854"/>
                    <a:gd name="connsiteY3" fmla="*/ 189660 h 571445"/>
                    <a:gd name="connsiteX4" fmla="*/ 0 w 2485854"/>
                    <a:gd name="connsiteY4" fmla="*/ 571445 h 571445"/>
                    <a:gd name="connsiteX0" fmla="*/ 0 w 1864004"/>
                    <a:gd name="connsiteY0" fmla="*/ 571445 h 571445"/>
                    <a:gd name="connsiteX1" fmla="*/ 737358 w 1864004"/>
                    <a:gd name="connsiteY1" fmla="*/ 0 h 571445"/>
                    <a:gd name="connsiteX2" fmla="*/ 1864004 w 1864004"/>
                    <a:gd name="connsiteY2" fmla="*/ 19349 h 571445"/>
                    <a:gd name="connsiteX3" fmla="*/ 1535935 w 1864004"/>
                    <a:gd name="connsiteY3" fmla="*/ 189660 h 571445"/>
                    <a:gd name="connsiteX4" fmla="*/ 0 w 1864004"/>
                    <a:gd name="connsiteY4" fmla="*/ 571445 h 571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4004" h="571445">
                      <a:moveTo>
                        <a:pt x="0" y="571445"/>
                      </a:moveTo>
                      <a:lnTo>
                        <a:pt x="737358" y="0"/>
                      </a:lnTo>
                      <a:lnTo>
                        <a:pt x="1864004" y="19349"/>
                      </a:lnTo>
                      <a:lnTo>
                        <a:pt x="1535935" y="189660"/>
                      </a:lnTo>
                      <a:lnTo>
                        <a:pt x="0" y="571445"/>
                      </a:lnTo>
                      <a:close/>
                    </a:path>
                  </a:pathLst>
                </a:custGeom>
                <a:solidFill>
                  <a:srgbClr val="144F8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p:nvPicPr>
            <p:blipFill>
              <a:blip r:embed="rId15"/>
              <a:stretch>
                <a:fillRect/>
              </a:stretch>
            </p:blipFill>
            <p:spPr>
              <a:xfrm>
                <a:off x="8407806" y="-1"/>
                <a:ext cx="541490" cy="524930"/>
              </a:xfrm>
              <a:prstGeom prst="rect">
                <a:avLst/>
              </a:prstGeom>
            </p:spPr>
          </p:pic>
        </p:grpSp>
        <p:sp>
          <p:nvSpPr>
            <p:cNvPr id="11" name="TextBox 10"/>
            <p:cNvSpPr txBox="1"/>
            <p:nvPr/>
          </p:nvSpPr>
          <p:spPr>
            <a:xfrm>
              <a:off x="8269065" y="488527"/>
              <a:ext cx="892156" cy="230832"/>
            </a:xfrm>
            <a:prstGeom prst="rect">
              <a:avLst/>
            </a:prstGeom>
            <a:noFill/>
          </p:spPr>
          <p:txBody>
            <a:bodyPr wrap="square" rtlCol="0">
              <a:spAutoFit/>
            </a:bodyPr>
            <a:lstStyle/>
            <a:p>
              <a:pPr algn="ctr"/>
              <a:r>
                <a:rPr lang="en-US" sz="900" b="1" dirty="0"/>
                <a:t>RCTQ </a:t>
              </a:r>
            </a:p>
          </p:txBody>
        </p:sp>
      </p:grpSp>
      <p:sp>
        <p:nvSpPr>
          <p:cNvPr id="19" name="Rectangle 18"/>
          <p:cNvSpPr/>
          <p:nvPr userDrawn="1"/>
        </p:nvSpPr>
        <p:spPr>
          <a:xfrm>
            <a:off x="-232012" y="6189068"/>
            <a:ext cx="13251976" cy="8122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8BEA1C44-A462-4098-BD96-A6280C03B95E}"/>
              </a:ext>
            </a:extLst>
          </p:cNvPr>
          <p:cNvGrpSpPr/>
          <p:nvPr userDrawn="1"/>
        </p:nvGrpSpPr>
        <p:grpSpPr>
          <a:xfrm>
            <a:off x="97804" y="6125686"/>
            <a:ext cx="4036079" cy="787193"/>
            <a:chOff x="128966" y="6090109"/>
            <a:chExt cx="4036079" cy="787193"/>
          </a:xfrm>
        </p:grpSpPr>
        <p:pic>
          <p:nvPicPr>
            <p:cNvPr id="21" name="Picture 20">
              <a:extLst>
                <a:ext uri="{FF2B5EF4-FFF2-40B4-BE49-F238E27FC236}">
                  <a16:creationId xmlns:a16="http://schemas.microsoft.com/office/drawing/2014/main" id="{60786B31-5FD1-4DAD-959C-D2BD034B6D4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8966" y="6235721"/>
              <a:ext cx="1030152" cy="461263"/>
            </a:xfrm>
            <a:prstGeom prst="rect">
              <a:avLst/>
            </a:prstGeom>
          </p:spPr>
        </p:pic>
        <p:pic>
          <p:nvPicPr>
            <p:cNvPr id="22" name="Picture 21">
              <a:extLst>
                <a:ext uri="{FF2B5EF4-FFF2-40B4-BE49-F238E27FC236}">
                  <a16:creationId xmlns:a16="http://schemas.microsoft.com/office/drawing/2014/main" id="{C8572592-E692-4189-A2A6-7D0EDE51CD65}"/>
                </a:ext>
              </a:extLst>
            </p:cNvPr>
            <p:cNvPicPr>
              <a:picLocks noChangeAspect="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21522" y="6090109"/>
              <a:ext cx="787193" cy="787193"/>
            </a:xfrm>
            <a:prstGeom prst="rect">
              <a:avLst/>
            </a:prstGeom>
          </p:spPr>
        </p:pic>
        <p:pic>
          <p:nvPicPr>
            <p:cNvPr id="23" name="Picture 22">
              <a:extLst>
                <a:ext uri="{FF2B5EF4-FFF2-40B4-BE49-F238E27FC236}">
                  <a16:creationId xmlns:a16="http://schemas.microsoft.com/office/drawing/2014/main" id="{20B93EB2-46B4-485B-9EAD-A76847751B3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08715" y="6205841"/>
              <a:ext cx="556330" cy="556330"/>
            </a:xfrm>
            <a:prstGeom prst="rect">
              <a:avLst/>
            </a:prstGeom>
          </p:spPr>
        </p:pic>
        <p:pic>
          <p:nvPicPr>
            <p:cNvPr id="24" name="Picture 23">
              <a:extLst>
                <a:ext uri="{FF2B5EF4-FFF2-40B4-BE49-F238E27FC236}">
                  <a16:creationId xmlns:a16="http://schemas.microsoft.com/office/drawing/2014/main" id="{31F8954E-90BA-4A82-8AD2-8AABDD65250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57277" y="6205841"/>
              <a:ext cx="545202" cy="545202"/>
            </a:xfrm>
            <a:prstGeom prst="rect">
              <a:avLst/>
            </a:prstGeom>
          </p:spPr>
        </p:pic>
      </p:grpSp>
      <p:pic>
        <p:nvPicPr>
          <p:cNvPr id="25" name="Picture 24">
            <a:extLst>
              <a:ext uri="{FF2B5EF4-FFF2-40B4-BE49-F238E27FC236}">
                <a16:creationId xmlns:a16="http://schemas.microsoft.com/office/drawing/2014/main" id="{E8EFD482-C6C8-4222-A2CE-915DE7F63FD9}"/>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347953" y="6090109"/>
            <a:ext cx="767891" cy="767891"/>
          </a:xfrm>
          <a:prstGeom prst="rect">
            <a:avLst/>
          </a:prstGeom>
        </p:spPr>
      </p:pic>
    </p:spTree>
    <p:extLst>
      <p:ext uri="{BB962C8B-B14F-4D97-AF65-F5344CB8AC3E}">
        <p14:creationId xmlns:p14="http://schemas.microsoft.com/office/powerpoint/2010/main" val="1913069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91961" y="903417"/>
            <a:ext cx="9608078" cy="276713"/>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609601" y="1536102"/>
            <a:ext cx="10972799" cy="4407946"/>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4145281" y="6211197"/>
            <a:ext cx="3901439" cy="333935"/>
          </a:xfrm>
          <a:prstGeom prst="rect">
            <a:avLst/>
          </a:prstGeom>
        </p:spPr>
        <p:txBody>
          <a:bodyPr wrap="square" lIns="0" tIns="0" rIns="0" bIns="0">
            <a:no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211197"/>
            <a:ext cx="2804160" cy="333935"/>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3/4/2022</a:t>
            </a:fld>
            <a:endParaRPr lang="en-US"/>
          </a:p>
        </p:txBody>
      </p:sp>
      <p:sp>
        <p:nvSpPr>
          <p:cNvPr id="6" name="Holder 6"/>
          <p:cNvSpPr>
            <a:spLocks noGrp="1"/>
          </p:cNvSpPr>
          <p:nvPr>
            <p:ph type="sldNum" sz="quarter" idx="7"/>
          </p:nvPr>
        </p:nvSpPr>
        <p:spPr>
          <a:xfrm>
            <a:off x="11696790" y="6369143"/>
            <a:ext cx="138672" cy="165287"/>
          </a:xfrm>
          <a:prstGeom prst="rect">
            <a:avLst/>
          </a:prstGeom>
        </p:spPr>
        <p:txBody>
          <a:bodyPr wrap="square" lIns="0" tIns="0" rIns="0" bIns="0">
            <a:noAutofit/>
          </a:bodyPr>
          <a:lstStyle/>
          <a:p>
            <a:pPr marL="22413"/>
            <a:fld id="{81D60167-4931-47E6-BA6A-407CBD079E47}" type="slidenum">
              <a:rPr lang="en-US" sz="971" b="1" spc="-9" smtClean="0">
                <a:cs typeface="Calibri"/>
              </a:rPr>
              <a:pPr marL="22413"/>
              <a:t>‹#›</a:t>
            </a:fld>
            <a:endParaRPr lang="en-US" sz="971">
              <a:cs typeface="Calibri"/>
            </a:endParaRPr>
          </a:p>
        </p:txBody>
      </p:sp>
    </p:spTree>
    <p:extLst>
      <p:ext uri="{BB962C8B-B14F-4D97-AF65-F5344CB8AC3E}">
        <p14:creationId xmlns:p14="http://schemas.microsoft.com/office/powerpoint/2010/main" val="15411841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806867" rtl="0" eaLnBrk="1" latinLnBrk="0" hangingPunct="1">
        <a:lnSpc>
          <a:spcPct val="90000"/>
        </a:lnSpc>
        <a:spcBef>
          <a:spcPct val="0"/>
        </a:spcBef>
        <a:buNone/>
        <a:defRPr sz="3883" kern="1200">
          <a:solidFill>
            <a:schemeClr val="tx1"/>
          </a:solidFill>
          <a:latin typeface="+mj-lt"/>
          <a:ea typeface="+mj-ea"/>
          <a:cs typeface="+mj-cs"/>
        </a:defRPr>
      </a:lvl1pPr>
    </p:titleStyle>
    <p:bodyStyle>
      <a:lvl1pPr marL="201717" indent="-201717" algn="l" defTabSz="806867" rtl="0" eaLnBrk="1" latinLnBrk="0" hangingPunct="1">
        <a:lnSpc>
          <a:spcPct val="90000"/>
        </a:lnSpc>
        <a:spcBef>
          <a:spcPts val="882"/>
        </a:spcBef>
        <a:buFont typeface="Arial" panose="020B0604020202020204" pitchFamily="34" charset="0"/>
        <a:buChar char="•"/>
        <a:defRPr sz="2471" kern="1200">
          <a:solidFill>
            <a:schemeClr val="tx1"/>
          </a:solidFill>
          <a:latin typeface="+mn-lt"/>
          <a:ea typeface="+mn-ea"/>
          <a:cs typeface="+mn-cs"/>
        </a:defRPr>
      </a:lvl1pPr>
      <a:lvl2pPr marL="605150" indent="-201717" algn="l" defTabSz="806867" rtl="0" eaLnBrk="1" latinLnBrk="0" hangingPunct="1">
        <a:lnSpc>
          <a:spcPct val="90000"/>
        </a:lnSpc>
        <a:spcBef>
          <a:spcPts val="441"/>
        </a:spcBef>
        <a:buFont typeface="Arial" panose="020B0604020202020204" pitchFamily="34" charset="0"/>
        <a:buChar char="•"/>
        <a:defRPr sz="2118" kern="1200">
          <a:solidFill>
            <a:schemeClr val="tx1"/>
          </a:solidFill>
          <a:latin typeface="+mn-lt"/>
          <a:ea typeface="+mn-ea"/>
          <a:cs typeface="+mn-cs"/>
        </a:defRPr>
      </a:lvl2pPr>
      <a:lvl3pPr marL="1008583" indent="-201717" algn="l" defTabSz="806867" rtl="0" eaLnBrk="1" latinLnBrk="0" hangingPunct="1">
        <a:lnSpc>
          <a:spcPct val="90000"/>
        </a:lnSpc>
        <a:spcBef>
          <a:spcPts val="441"/>
        </a:spcBef>
        <a:buFont typeface="Arial" panose="020B0604020202020204" pitchFamily="34" charset="0"/>
        <a:buChar char="•"/>
        <a:defRPr sz="1765" kern="1200">
          <a:solidFill>
            <a:schemeClr val="tx1"/>
          </a:solidFill>
          <a:latin typeface="+mn-lt"/>
          <a:ea typeface="+mn-ea"/>
          <a:cs typeface="+mn-cs"/>
        </a:defRPr>
      </a:lvl3pPr>
      <a:lvl4pPr marL="14120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4pPr>
      <a:lvl5pPr marL="18154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a:p>
        </p:txBody>
      </p:sp>
      <p:sp>
        <p:nvSpPr>
          <p:cNvPr id="13" name="Google Shape;13;p8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kern="0"/>
          </a:p>
        </p:txBody>
      </p:sp>
      <p:sp>
        <p:nvSpPr>
          <p:cNvPr id="14" name="Google Shape;14;p8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kern="0"/>
              <a:pPr/>
              <a:t>‹#›</a:t>
            </a:fld>
            <a:endParaRPr kern="0"/>
          </a:p>
        </p:txBody>
      </p:sp>
    </p:spTree>
    <p:extLst>
      <p:ext uri="{BB962C8B-B14F-4D97-AF65-F5344CB8AC3E}">
        <p14:creationId xmlns:p14="http://schemas.microsoft.com/office/powerpoint/2010/main" val="616301388"/>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33993445"/>
      </p:ext>
    </p:extLst>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39.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3289" y="2209429"/>
            <a:ext cx="4736200" cy="33491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8481" y="2209429"/>
            <a:ext cx="4736200" cy="33491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2"/>
          <p:cNvSpPr txBox="1"/>
          <p:nvPr/>
        </p:nvSpPr>
        <p:spPr>
          <a:xfrm>
            <a:off x="0" y="993731"/>
            <a:ext cx="12192000"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lgn="ctr">
              <a:defRPr sz="2800" b="1">
                <a:effectLst>
                  <a:outerShdw blurRad="38100" dist="19050" dir="2700000" rotWithShape="0">
                    <a:srgbClr val="000000">
                      <a:alpha val="40000"/>
                    </a:srgbClr>
                  </a:outerShdw>
                </a:effectLst>
                <a:latin typeface="Century Gothic"/>
                <a:ea typeface="Century Gothic"/>
                <a:cs typeface="Century Gothic"/>
                <a:sym typeface="Century Gothic"/>
              </a:defRPr>
            </a:lvl1pPr>
          </a:lstStyle>
          <a:p>
            <a:r>
              <a:rPr sz="3600" dirty="0">
                <a:latin typeface="Helvetica" panose="020B0604020202020204" pitchFamily="34" charset="0"/>
                <a:cs typeface="Helvetica" panose="020B0604020202020204" pitchFamily="34" charset="0"/>
              </a:rPr>
              <a:t>Classroom Observation</a:t>
            </a:r>
            <a:r>
              <a:rPr lang="en-US" sz="3600" dirty="0">
                <a:latin typeface="Helvetica" panose="020B0604020202020204" pitchFamily="34" charset="0"/>
                <a:cs typeface="Helvetica" panose="020B0604020202020204" pitchFamily="34" charset="0"/>
              </a:rPr>
              <a:t> Tool - RPMS</a:t>
            </a:r>
            <a:endParaRPr sz="36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9464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4D4E01-ACC4-534E-AF6B-E3C60DB731F4}"/>
              </a:ext>
            </a:extLst>
          </p:cNvPr>
          <p:cNvSpPr txBox="1"/>
          <p:nvPr/>
        </p:nvSpPr>
        <p:spPr>
          <a:xfrm>
            <a:off x="1066795" y="2249935"/>
            <a:ext cx="2506983" cy="646331"/>
          </a:xfrm>
          <a:prstGeom prst="rect">
            <a:avLst/>
          </a:prstGeom>
          <a:noFill/>
        </p:spPr>
        <p:txBody>
          <a:bodyPr wrap="square" rtlCol="0">
            <a:spAutoFit/>
          </a:bodyPr>
          <a:lstStyle/>
          <a:p>
            <a:r>
              <a:rPr lang="en-US" sz="3600" b="1" dirty="0">
                <a:latin typeface="Helvetica" pitchFamily="2" charset="0"/>
              </a:rPr>
              <a:t>Rubric</a:t>
            </a:r>
          </a:p>
        </p:txBody>
      </p:sp>
      <p:sp>
        <p:nvSpPr>
          <p:cNvPr id="6" name="TextBox 5">
            <a:extLst>
              <a:ext uri="{FF2B5EF4-FFF2-40B4-BE49-F238E27FC236}">
                <a16:creationId xmlns:a16="http://schemas.microsoft.com/office/drawing/2014/main" id="{D34D4E01-ACC4-534E-AF6B-E3C60DB731F4}"/>
              </a:ext>
            </a:extLst>
          </p:cNvPr>
          <p:cNvSpPr txBox="1"/>
          <p:nvPr/>
        </p:nvSpPr>
        <p:spPr>
          <a:xfrm>
            <a:off x="2903751" y="3872924"/>
            <a:ext cx="9859749" cy="646331"/>
          </a:xfrm>
          <a:prstGeom prst="rect">
            <a:avLst/>
          </a:prstGeom>
          <a:noFill/>
        </p:spPr>
        <p:txBody>
          <a:bodyPr wrap="square" rtlCol="0">
            <a:spAutoFit/>
          </a:bodyPr>
          <a:lstStyle/>
          <a:p>
            <a:r>
              <a:rPr lang="en-US" sz="3600" b="1" dirty="0">
                <a:latin typeface="Helvetica" pitchFamily="2" charset="0"/>
              </a:rPr>
              <a:t>Observation Notes Form</a:t>
            </a:r>
          </a:p>
        </p:txBody>
      </p:sp>
      <p:sp>
        <p:nvSpPr>
          <p:cNvPr id="7" name="TextBox 6">
            <a:extLst>
              <a:ext uri="{FF2B5EF4-FFF2-40B4-BE49-F238E27FC236}">
                <a16:creationId xmlns:a16="http://schemas.microsoft.com/office/drawing/2014/main" id="{D34D4E01-ACC4-534E-AF6B-E3C60DB731F4}"/>
              </a:ext>
            </a:extLst>
          </p:cNvPr>
          <p:cNvSpPr txBox="1"/>
          <p:nvPr/>
        </p:nvSpPr>
        <p:spPr>
          <a:xfrm>
            <a:off x="5038354" y="4598193"/>
            <a:ext cx="10113749" cy="646331"/>
          </a:xfrm>
          <a:prstGeom prst="rect">
            <a:avLst/>
          </a:prstGeom>
          <a:noFill/>
        </p:spPr>
        <p:txBody>
          <a:bodyPr wrap="square" rtlCol="0">
            <a:spAutoFit/>
          </a:bodyPr>
          <a:lstStyle/>
          <a:p>
            <a:r>
              <a:rPr lang="en-US" sz="3600" b="1" dirty="0">
                <a:latin typeface="Helvetica" pitchFamily="2" charset="0"/>
              </a:rPr>
              <a:t>Rating Sheet</a:t>
            </a:r>
          </a:p>
        </p:txBody>
      </p:sp>
      <p:sp>
        <p:nvSpPr>
          <p:cNvPr id="8" name="TextBox 7">
            <a:extLst>
              <a:ext uri="{FF2B5EF4-FFF2-40B4-BE49-F238E27FC236}">
                <a16:creationId xmlns:a16="http://schemas.microsoft.com/office/drawing/2014/main" id="{D34D4E01-ACC4-534E-AF6B-E3C60DB731F4}"/>
              </a:ext>
            </a:extLst>
          </p:cNvPr>
          <p:cNvSpPr txBox="1"/>
          <p:nvPr/>
        </p:nvSpPr>
        <p:spPr>
          <a:xfrm>
            <a:off x="7483839" y="5337724"/>
            <a:ext cx="4853945" cy="1200329"/>
          </a:xfrm>
          <a:prstGeom prst="rect">
            <a:avLst/>
          </a:prstGeom>
          <a:noFill/>
        </p:spPr>
        <p:txBody>
          <a:bodyPr wrap="square" rtlCol="0">
            <a:spAutoFit/>
          </a:bodyPr>
          <a:lstStyle/>
          <a:p>
            <a:r>
              <a:rPr lang="en-US" sz="3600" b="1" dirty="0">
                <a:latin typeface="Helvetica" pitchFamily="2" charset="0"/>
              </a:rPr>
              <a:t>Inter-observer Agreement Form</a:t>
            </a:r>
          </a:p>
        </p:txBody>
      </p:sp>
      <p:sp>
        <p:nvSpPr>
          <p:cNvPr id="9" name="TextBox 8">
            <a:extLst>
              <a:ext uri="{FF2B5EF4-FFF2-40B4-BE49-F238E27FC236}">
                <a16:creationId xmlns:a16="http://schemas.microsoft.com/office/drawing/2014/main" id="{D34D4E01-ACC4-534E-AF6B-E3C60DB731F4}"/>
              </a:ext>
            </a:extLst>
          </p:cNvPr>
          <p:cNvSpPr txBox="1"/>
          <p:nvPr/>
        </p:nvSpPr>
        <p:spPr>
          <a:xfrm>
            <a:off x="2057931" y="3003493"/>
            <a:ext cx="5960847" cy="646331"/>
          </a:xfrm>
          <a:prstGeom prst="rect">
            <a:avLst/>
          </a:prstGeom>
          <a:noFill/>
        </p:spPr>
        <p:txBody>
          <a:bodyPr wrap="square" rtlCol="0">
            <a:spAutoFit/>
          </a:bodyPr>
          <a:lstStyle/>
          <a:p>
            <a:r>
              <a:rPr lang="en-US" sz="3600" b="1" dirty="0">
                <a:latin typeface="Helvetica" pitchFamily="2" charset="0"/>
              </a:rPr>
              <a:t>Indicator List</a:t>
            </a:r>
          </a:p>
        </p:txBody>
      </p:sp>
      <p:sp>
        <p:nvSpPr>
          <p:cNvPr id="13" name="TextBox 12">
            <a:extLst>
              <a:ext uri="{FF2B5EF4-FFF2-40B4-BE49-F238E27FC236}">
                <a16:creationId xmlns:a16="http://schemas.microsoft.com/office/drawing/2014/main" id="{D34D4E01-ACC4-534E-AF6B-E3C60DB731F4}"/>
              </a:ext>
            </a:extLst>
          </p:cNvPr>
          <p:cNvSpPr txBox="1"/>
          <p:nvPr/>
        </p:nvSpPr>
        <p:spPr>
          <a:xfrm>
            <a:off x="677331" y="854795"/>
            <a:ext cx="11514669" cy="1200329"/>
          </a:xfrm>
          <a:prstGeom prst="rect">
            <a:avLst/>
          </a:prstGeom>
          <a:noFill/>
        </p:spPr>
        <p:txBody>
          <a:bodyPr wrap="square" rtlCol="0">
            <a:spAutoFit/>
          </a:bodyPr>
          <a:lstStyle/>
          <a:p>
            <a:pPr algn="ctr"/>
            <a:r>
              <a:rPr lang="en-US" sz="3600" b="1" dirty="0">
                <a:latin typeface="Helvetica" pitchFamily="2" charset="0"/>
              </a:rPr>
              <a:t>FORMS AND TOOLS</a:t>
            </a:r>
          </a:p>
          <a:p>
            <a:pPr algn="ctr"/>
            <a:r>
              <a:rPr lang="en-US" sz="3600" b="1" dirty="0">
                <a:latin typeface="Helvetica" pitchFamily="2" charset="0"/>
              </a:rPr>
              <a:t>FOR CLASSROOM OBSERVATION</a:t>
            </a:r>
          </a:p>
        </p:txBody>
      </p:sp>
    </p:spTree>
    <p:extLst>
      <p:ext uri="{BB962C8B-B14F-4D97-AF65-F5344CB8AC3E}">
        <p14:creationId xmlns:p14="http://schemas.microsoft.com/office/powerpoint/2010/main" val="124830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7"/>
          <p:cNvPicPr preferRelativeResize="0"/>
          <p:nvPr/>
        </p:nvPicPr>
        <p:blipFill rotWithShape="1">
          <a:blip r:embed="rId3">
            <a:alphaModFix/>
          </a:blip>
          <a:srcRect l="4375" t="18503" r="8957" b="25172"/>
          <a:stretch/>
        </p:blipFill>
        <p:spPr>
          <a:xfrm>
            <a:off x="1632110" y="1752601"/>
            <a:ext cx="8967536" cy="3333750"/>
          </a:xfrm>
          <a:prstGeom prst="rect">
            <a:avLst/>
          </a:prstGeom>
          <a:noFill/>
          <a:ln w="9525" cap="flat" cmpd="sng">
            <a:solidFill>
              <a:srgbClr val="757070"/>
            </a:solidFill>
            <a:prstDash val="solid"/>
            <a:round/>
            <a:headEnd type="none" w="sm" len="sm"/>
            <a:tailEnd type="none" w="sm" len="sm"/>
          </a:ln>
          <a:effectLst>
            <a:outerShdw blurRad="149987" dist="250190" dir="8460000" algn="ctr">
              <a:srgbClr val="000000">
                <a:alpha val="27843"/>
              </a:srgbClr>
            </a:outerShdw>
          </a:effectLst>
        </p:spPr>
      </p:pic>
      <p:sp>
        <p:nvSpPr>
          <p:cNvPr id="84" name="Google Shape;84;p7"/>
          <p:cNvSpPr/>
          <p:nvPr/>
        </p:nvSpPr>
        <p:spPr>
          <a:xfrm>
            <a:off x="2527300" y="3184525"/>
            <a:ext cx="3810000" cy="688975"/>
          </a:xfrm>
          <a:prstGeom prst="rightArrow">
            <a:avLst>
              <a:gd name="adj1" fmla="val 50000"/>
              <a:gd name="adj2" fmla="val 50000"/>
            </a:avLst>
          </a:prstGeom>
          <a:solidFill>
            <a:srgbClr val="FF66CC"/>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algn="ctr">
              <a:buClr>
                <a:srgbClr val="000000"/>
              </a:buClr>
            </a:pPr>
            <a:r>
              <a:rPr lang="en-US" b="1" kern="0">
                <a:solidFill>
                  <a:srgbClr val="FFFFFF"/>
                </a:solidFill>
                <a:latin typeface="Arial"/>
                <a:ea typeface="Arial"/>
                <a:cs typeface="Arial"/>
                <a:sym typeface="Arial"/>
              </a:rPr>
              <a:t>BEGINNING</a:t>
            </a:r>
            <a:endParaRPr sz="1400" kern="0">
              <a:solidFill>
                <a:srgbClr val="000000"/>
              </a:solidFill>
              <a:latin typeface="Arial"/>
              <a:cs typeface="Arial"/>
              <a:sym typeface="Arial"/>
            </a:endParaRPr>
          </a:p>
        </p:txBody>
      </p:sp>
      <p:sp>
        <p:nvSpPr>
          <p:cNvPr id="85" name="Google Shape;85;p7"/>
          <p:cNvSpPr/>
          <p:nvPr/>
        </p:nvSpPr>
        <p:spPr>
          <a:xfrm>
            <a:off x="4051300" y="3594100"/>
            <a:ext cx="4279900" cy="688975"/>
          </a:xfrm>
          <a:prstGeom prst="rightArrow">
            <a:avLst>
              <a:gd name="adj1" fmla="val 50000"/>
              <a:gd name="adj2" fmla="val 50000"/>
            </a:avLst>
          </a:prstGeom>
          <a:solidFill>
            <a:srgbClr val="00B050"/>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algn="ctr">
              <a:buClr>
                <a:srgbClr val="000000"/>
              </a:buClr>
            </a:pPr>
            <a:r>
              <a:rPr lang="en-US" b="1" kern="0">
                <a:solidFill>
                  <a:srgbClr val="FFFFFF"/>
                </a:solidFill>
                <a:latin typeface="Arial"/>
                <a:ea typeface="Arial"/>
                <a:cs typeface="Arial"/>
                <a:sym typeface="Arial"/>
              </a:rPr>
              <a:t>PROFICIENT</a:t>
            </a:r>
            <a:endParaRPr sz="1400" kern="0">
              <a:solidFill>
                <a:srgbClr val="000000"/>
              </a:solidFill>
              <a:latin typeface="Arial"/>
              <a:cs typeface="Arial"/>
              <a:sym typeface="Arial"/>
            </a:endParaRPr>
          </a:p>
        </p:txBody>
      </p:sp>
      <p:sp>
        <p:nvSpPr>
          <p:cNvPr id="86" name="Google Shape;86;p7"/>
          <p:cNvSpPr/>
          <p:nvPr/>
        </p:nvSpPr>
        <p:spPr>
          <a:xfrm>
            <a:off x="4838700" y="4000501"/>
            <a:ext cx="4483768" cy="688975"/>
          </a:xfrm>
          <a:prstGeom prst="rightArrow">
            <a:avLst>
              <a:gd name="adj1" fmla="val 50000"/>
              <a:gd name="adj2" fmla="val 50000"/>
            </a:avLst>
          </a:prstGeom>
          <a:solidFill>
            <a:srgbClr val="00B0F0"/>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algn="ctr">
              <a:buClr>
                <a:srgbClr val="000000"/>
              </a:buClr>
            </a:pPr>
            <a:r>
              <a:rPr lang="en-US" b="1" kern="0">
                <a:solidFill>
                  <a:srgbClr val="FFFFFF"/>
                </a:solidFill>
                <a:latin typeface="Arial"/>
                <a:ea typeface="Arial"/>
                <a:cs typeface="Arial"/>
                <a:sym typeface="Arial"/>
              </a:rPr>
              <a:t>HIGHLY PROFICIENT</a:t>
            </a:r>
            <a:endParaRPr sz="1400" kern="0">
              <a:solidFill>
                <a:srgbClr val="000000"/>
              </a:solidFill>
              <a:latin typeface="Arial"/>
              <a:cs typeface="Arial"/>
              <a:sym typeface="Arial"/>
            </a:endParaRPr>
          </a:p>
        </p:txBody>
      </p:sp>
      <p:sp>
        <p:nvSpPr>
          <p:cNvPr id="87" name="Google Shape;87;p7"/>
          <p:cNvSpPr/>
          <p:nvPr/>
        </p:nvSpPr>
        <p:spPr>
          <a:xfrm>
            <a:off x="5740400" y="4416426"/>
            <a:ext cx="4673600" cy="688975"/>
          </a:xfrm>
          <a:prstGeom prst="rightArrow">
            <a:avLst>
              <a:gd name="adj1" fmla="val 50000"/>
              <a:gd name="adj2" fmla="val 50000"/>
            </a:avLst>
          </a:prstGeom>
          <a:solidFill>
            <a:srgbClr val="7030A0"/>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algn="ctr">
              <a:buClr>
                <a:srgbClr val="000000"/>
              </a:buClr>
            </a:pPr>
            <a:r>
              <a:rPr lang="en-US" b="1" kern="0">
                <a:solidFill>
                  <a:srgbClr val="FFFFFF"/>
                </a:solidFill>
                <a:latin typeface="Arial"/>
                <a:ea typeface="Arial"/>
                <a:cs typeface="Arial"/>
                <a:sym typeface="Arial"/>
              </a:rPr>
              <a:t>DISTINGUISHED</a:t>
            </a:r>
            <a:endParaRPr sz="1400" kern="0">
              <a:solidFill>
                <a:srgbClr val="000000"/>
              </a:solidFill>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8"/>
          <p:cNvPicPr preferRelativeResize="0"/>
          <p:nvPr/>
        </p:nvPicPr>
        <p:blipFill rotWithShape="1">
          <a:blip r:embed="rId3">
            <a:alphaModFix/>
          </a:blip>
          <a:srcRect l="2258" t="19447" r="6290" b="2234"/>
          <a:stretch/>
        </p:blipFill>
        <p:spPr>
          <a:xfrm>
            <a:off x="793631" y="966159"/>
            <a:ext cx="10420710" cy="4967702"/>
          </a:xfrm>
          <a:prstGeom prst="rect">
            <a:avLst/>
          </a:prstGeom>
          <a:noFill/>
          <a:ln w="9525" cap="flat" cmpd="sng">
            <a:solidFill>
              <a:srgbClr val="757070"/>
            </a:solidFill>
            <a:prstDash val="solid"/>
            <a:round/>
            <a:headEnd type="none" w="sm" len="sm"/>
            <a:tailEnd type="none" w="sm" len="sm"/>
          </a:ln>
          <a:effectLst>
            <a:outerShdw blurRad="149987" dist="250190" dir="8460000" algn="ctr">
              <a:srgbClr val="000000">
                <a:alpha val="27843"/>
              </a:srgbClr>
            </a:outerShdw>
          </a:effectLst>
        </p:spPr>
      </p:pic>
      <p:sp>
        <p:nvSpPr>
          <p:cNvPr id="4" name="TextBox 3">
            <a:extLst>
              <a:ext uri="{FF2B5EF4-FFF2-40B4-BE49-F238E27FC236}">
                <a16:creationId xmlns:a16="http://schemas.microsoft.com/office/drawing/2014/main" id="{2753D89B-6E54-42B3-A196-A51FD54B4A45}"/>
              </a:ext>
            </a:extLst>
          </p:cNvPr>
          <p:cNvSpPr txBox="1"/>
          <p:nvPr/>
        </p:nvSpPr>
        <p:spPr>
          <a:xfrm>
            <a:off x="0" y="6211669"/>
            <a:ext cx="2506983" cy="646331"/>
          </a:xfrm>
          <a:prstGeom prst="rect">
            <a:avLst/>
          </a:prstGeom>
          <a:noFill/>
        </p:spPr>
        <p:txBody>
          <a:bodyPr wrap="square" rtlCol="0">
            <a:spAutoFit/>
          </a:bodyPr>
          <a:lstStyle/>
          <a:p>
            <a:r>
              <a:rPr lang="en-US" sz="3600" b="1" dirty="0">
                <a:latin typeface="Helvetica" pitchFamily="2" charset="0"/>
              </a:rPr>
              <a:t>Rubric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txBox="1">
            <a:spLocks/>
          </p:cNvSpPr>
          <p:nvPr/>
        </p:nvSpPr>
        <p:spPr>
          <a:xfrm>
            <a:off x="313267" y="1679998"/>
            <a:ext cx="11404600" cy="2454005"/>
          </a:xfrm>
          <a:prstGeom prst="rect">
            <a:avLst/>
          </a:prstGeom>
          <a:ln w="12700">
            <a:miter lim="400000"/>
          </a:ln>
          <a:extLst>
            <a:ext uri="{C572A759-6A51-4108-AA02-DFA0A04FC94B}">
              <ma14:wrappingTextBoxFlag xmlns="" xmlns:ma14="http://schemas.microsoft.com/office/mac/drawingml/2011/main" val="1"/>
            </a:ext>
          </a:extLst>
        </p:spPr>
        <p:txBody>
          <a:bodyPr vert="horz" wrap="square" lIns="45719" tIns="45720" rIns="45719" bIns="45720" rtlCol="0">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outerShdw blurRad="38100" dist="19050" dir="2700000" rotWithShape="0">
                    <a:srgbClr val="000000">
                      <a:alpha val="40000"/>
                    </a:srgbClr>
                  </a:outerShdw>
                </a:effectLst>
                <a:latin typeface="Century Gothic"/>
                <a:ea typeface="Century Gothic"/>
                <a:cs typeface="Century Gothic"/>
                <a:sym typeface="Century Gothic"/>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en-PH" sz="4400" dirty="0">
                <a:latin typeface="Helvetica" panose="020B0604020202020204" pitchFamily="34" charset="0"/>
                <a:cs typeface="Helvetica" panose="020B0604020202020204" pitchFamily="34" charset="0"/>
              </a:rPr>
              <a:t> </a:t>
            </a:r>
            <a:r>
              <a:rPr lang="en-PH" sz="3600" b="0" dirty="0">
                <a:latin typeface="Helvetica" panose="020B0604020202020204" pitchFamily="34" charset="0"/>
                <a:cs typeface="Helvetica" panose="020B0604020202020204" pitchFamily="34" charset="0"/>
              </a:rPr>
              <a:t>NINE (9) INDICATORS IN THE COT RUBRIC FOR PROFICIENT TEACHERS (TI-TIII)</a:t>
            </a:r>
          </a:p>
          <a:p>
            <a:pPr algn="just">
              <a:buFont typeface="Wingdings" panose="05000000000000000000" pitchFamily="2" charset="2"/>
              <a:buChar char="§"/>
            </a:pPr>
            <a:endParaRPr lang="en-PH" sz="3600" b="0" dirty="0">
              <a:latin typeface="Helvetica" panose="020B0604020202020204" pitchFamily="34" charset="0"/>
              <a:cs typeface="Helvetica" panose="020B0604020202020204" pitchFamily="34" charset="0"/>
            </a:endParaRPr>
          </a:p>
          <a:p>
            <a:pPr algn="just">
              <a:buFont typeface="Wingdings" panose="05000000000000000000" pitchFamily="2" charset="2"/>
              <a:buChar char="§"/>
            </a:pPr>
            <a:r>
              <a:rPr lang="en-PH" sz="3600" b="0" dirty="0">
                <a:latin typeface="Helvetica" panose="020B0604020202020204" pitchFamily="34" charset="0"/>
                <a:cs typeface="Helvetica" panose="020B0604020202020204" pitchFamily="34" charset="0"/>
              </a:rPr>
              <a:t>SEVEN (7)HIGHLY PROFICIENT TEACHERS </a:t>
            </a:r>
          </a:p>
        </p:txBody>
      </p:sp>
      <p:sp>
        <p:nvSpPr>
          <p:cNvPr id="5" name="TextBox 4">
            <a:extLst>
              <a:ext uri="{FF2B5EF4-FFF2-40B4-BE49-F238E27FC236}">
                <a16:creationId xmlns:a16="http://schemas.microsoft.com/office/drawing/2014/main" id="{B8815E86-BDB0-4289-A8CE-009F2BA8EF68}"/>
              </a:ext>
            </a:extLst>
          </p:cNvPr>
          <p:cNvSpPr txBox="1"/>
          <p:nvPr/>
        </p:nvSpPr>
        <p:spPr>
          <a:xfrm>
            <a:off x="3614406" y="842384"/>
            <a:ext cx="3773526" cy="646331"/>
          </a:xfrm>
          <a:prstGeom prst="rect">
            <a:avLst/>
          </a:prstGeom>
          <a:noFill/>
        </p:spPr>
        <p:txBody>
          <a:bodyPr wrap="square" rtlCol="0">
            <a:spAutoFit/>
          </a:bodyPr>
          <a:lstStyle/>
          <a:p>
            <a:r>
              <a:rPr lang="en-US" sz="3600" b="1" dirty="0">
                <a:latin typeface="Helvetica" pitchFamily="2" charset="0"/>
              </a:rPr>
              <a:t>Indicator List</a:t>
            </a:r>
          </a:p>
        </p:txBody>
      </p:sp>
    </p:spTree>
    <p:extLst>
      <p:ext uri="{BB962C8B-B14F-4D97-AF65-F5344CB8AC3E}">
        <p14:creationId xmlns:p14="http://schemas.microsoft.com/office/powerpoint/2010/main" val="357288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13"/>
          <p:cNvSpPr txBox="1"/>
          <p:nvPr/>
        </p:nvSpPr>
        <p:spPr>
          <a:xfrm>
            <a:off x="573437" y="356460"/>
            <a:ext cx="7408190" cy="523180"/>
          </a:xfrm>
          <a:prstGeom prst="rect">
            <a:avLst/>
          </a:prstGeom>
          <a:solidFill>
            <a:srgbClr val="BBD6EE"/>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FF"/>
                </a:solidFill>
                <a:effectLst/>
                <a:uLnTx/>
                <a:uFillTx/>
                <a:latin typeface="Arial"/>
                <a:ea typeface="Arial"/>
                <a:cs typeface="Arial"/>
                <a:sym typeface="Arial"/>
              </a:rPr>
              <a:t>Note: For RPMS SY 2021-2022</a:t>
            </a:r>
            <a:endParaRPr kumimoji="0" sz="2800" b="0" i="0" u="none" strike="noStrike" kern="0" cap="none" spc="0" normalizeH="0" baseline="0" noProof="0" dirty="0">
              <a:ln>
                <a:noFill/>
              </a:ln>
              <a:solidFill>
                <a:srgbClr val="0000FF"/>
              </a:solidFill>
              <a:effectLst/>
              <a:uLnTx/>
              <a:uFillTx/>
              <a:latin typeface="Arial"/>
              <a:ea typeface="Arial"/>
              <a:cs typeface="Arial"/>
              <a:sym typeface="Arial"/>
            </a:endParaRPr>
          </a:p>
        </p:txBody>
      </p:sp>
      <p:graphicFrame>
        <p:nvGraphicFramePr>
          <p:cNvPr id="3" name="Table 2"/>
          <p:cNvGraphicFramePr>
            <a:graphicFrameLocks noGrp="1"/>
          </p:cNvGraphicFramePr>
          <p:nvPr/>
        </p:nvGraphicFramePr>
        <p:xfrm>
          <a:off x="945395" y="1379348"/>
          <a:ext cx="9515960" cy="4006097"/>
        </p:xfrm>
        <a:graphic>
          <a:graphicData uri="http://schemas.openxmlformats.org/drawingml/2006/table">
            <a:tbl>
              <a:tblPr firstRow="1" bandRow="1">
                <a:tableStyleId>{5C22544A-7EE6-4342-B048-85BDC9FD1C3A}</a:tableStyleId>
              </a:tblPr>
              <a:tblGrid>
                <a:gridCol w="2378990">
                  <a:extLst>
                    <a:ext uri="{9D8B030D-6E8A-4147-A177-3AD203B41FA5}">
                      <a16:colId xmlns:a16="http://schemas.microsoft.com/office/drawing/2014/main" val="20000"/>
                    </a:ext>
                  </a:extLst>
                </a:gridCol>
                <a:gridCol w="2378990">
                  <a:extLst>
                    <a:ext uri="{9D8B030D-6E8A-4147-A177-3AD203B41FA5}">
                      <a16:colId xmlns:a16="http://schemas.microsoft.com/office/drawing/2014/main" val="20001"/>
                    </a:ext>
                  </a:extLst>
                </a:gridCol>
                <a:gridCol w="2378990">
                  <a:extLst>
                    <a:ext uri="{9D8B030D-6E8A-4147-A177-3AD203B41FA5}">
                      <a16:colId xmlns:a16="http://schemas.microsoft.com/office/drawing/2014/main" val="20002"/>
                    </a:ext>
                  </a:extLst>
                </a:gridCol>
                <a:gridCol w="2378990">
                  <a:extLst>
                    <a:ext uri="{9D8B030D-6E8A-4147-A177-3AD203B41FA5}">
                      <a16:colId xmlns:a16="http://schemas.microsoft.com/office/drawing/2014/main" val="20003"/>
                    </a:ext>
                  </a:extLst>
                </a:gridCol>
              </a:tblGrid>
              <a:tr h="1552472">
                <a:tc>
                  <a:txBody>
                    <a:bodyPr/>
                    <a:lstStyle/>
                    <a:p>
                      <a:endParaRPr lang="en-US" sz="2800" dirty="0"/>
                    </a:p>
                  </a:txBody>
                  <a:tcPr/>
                </a:tc>
                <a:tc>
                  <a:txBody>
                    <a:bodyPr/>
                    <a:lstStyle/>
                    <a:p>
                      <a:r>
                        <a:rPr lang="en-US" sz="2800" dirty="0"/>
                        <a:t>Classroom Observable Objectives </a:t>
                      </a:r>
                    </a:p>
                  </a:txBody>
                  <a:tcPr/>
                </a:tc>
                <a:tc>
                  <a:txBody>
                    <a:bodyPr/>
                    <a:lstStyle/>
                    <a:p>
                      <a:r>
                        <a:rPr lang="en-US" sz="2800" dirty="0"/>
                        <a:t>MOV from Classroom Observation </a:t>
                      </a:r>
                    </a:p>
                  </a:txBody>
                  <a:tcPr/>
                </a:tc>
                <a:tc>
                  <a:txBody>
                    <a:bodyPr/>
                    <a:lstStyle/>
                    <a:p>
                      <a:r>
                        <a:rPr lang="en-US" sz="2800" dirty="0"/>
                        <a:t>With Set A and B as options </a:t>
                      </a:r>
                    </a:p>
                  </a:txBody>
                  <a:tcPr/>
                </a:tc>
                <a:extLst>
                  <a:ext uri="{0D108BD9-81ED-4DB2-BD59-A6C34878D82A}">
                    <a16:rowId xmlns:a16="http://schemas.microsoft.com/office/drawing/2014/main" val="10000"/>
                  </a:ext>
                </a:extLst>
              </a:tr>
              <a:tr h="1082025">
                <a:tc>
                  <a:txBody>
                    <a:bodyPr/>
                    <a:lstStyle/>
                    <a:p>
                      <a:r>
                        <a:rPr lang="en-US" sz="2800" dirty="0"/>
                        <a:t>Proficient Teacher </a:t>
                      </a:r>
                    </a:p>
                  </a:txBody>
                  <a:tcPr/>
                </a:tc>
                <a:tc>
                  <a:txBody>
                    <a:bodyPr/>
                    <a:lstStyle/>
                    <a:p>
                      <a:r>
                        <a:rPr lang="en-US" sz="2800" dirty="0"/>
                        <a:t>1,3,4,5,6,7,8,9,10</a:t>
                      </a:r>
                    </a:p>
                  </a:txBody>
                  <a:tcPr/>
                </a:tc>
                <a:tc>
                  <a:txBody>
                    <a:bodyPr/>
                    <a:lstStyle/>
                    <a:p>
                      <a:r>
                        <a:rPr lang="en-US" sz="2800" dirty="0"/>
                        <a:t>1,3,4,5,6</a:t>
                      </a:r>
                    </a:p>
                  </a:txBody>
                  <a:tcPr/>
                </a:tc>
                <a:tc>
                  <a:txBody>
                    <a:bodyPr/>
                    <a:lstStyle/>
                    <a:p>
                      <a:r>
                        <a:rPr lang="en-US" sz="2800" dirty="0"/>
                        <a:t>7,8,9</a:t>
                      </a:r>
                      <a:r>
                        <a:rPr lang="en-US" sz="2800" baseline="0" dirty="0"/>
                        <a:t> 10</a:t>
                      </a:r>
                      <a:endParaRPr lang="en-US" sz="2800" dirty="0"/>
                    </a:p>
                  </a:txBody>
                  <a:tcPr/>
                </a:tc>
                <a:extLst>
                  <a:ext uri="{0D108BD9-81ED-4DB2-BD59-A6C34878D82A}">
                    <a16:rowId xmlns:a16="http://schemas.microsoft.com/office/drawing/2014/main" val="10001"/>
                  </a:ext>
                </a:extLst>
              </a:tr>
              <a:tr h="1082025">
                <a:tc>
                  <a:txBody>
                    <a:bodyPr/>
                    <a:lstStyle/>
                    <a:p>
                      <a:r>
                        <a:rPr lang="en-US" sz="2800" dirty="0"/>
                        <a:t>Highly Proficient Teacher </a:t>
                      </a:r>
                    </a:p>
                  </a:txBody>
                  <a:tcPr/>
                </a:tc>
                <a:tc>
                  <a:txBody>
                    <a:bodyPr/>
                    <a:lstStyle/>
                    <a:p>
                      <a:r>
                        <a:rPr lang="en-US" sz="2800" dirty="0"/>
                        <a:t>1,3,4,6,7,9,10</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dirty="0"/>
                        <a:t>1,3,4,6,7</a:t>
                      </a:r>
                    </a:p>
                    <a:p>
                      <a:endParaRPr lang="en-US" sz="2800" dirty="0"/>
                    </a:p>
                  </a:txBody>
                  <a:tcPr/>
                </a:tc>
                <a:tc>
                  <a:txBody>
                    <a:bodyPr/>
                    <a:lstStyle/>
                    <a:p>
                      <a:r>
                        <a:rPr lang="en-US" sz="2800" dirty="0"/>
                        <a:t>9,10</a:t>
                      </a:r>
                    </a:p>
                  </a:txBody>
                  <a:tcPr/>
                </a:tc>
                <a:extLst>
                  <a:ext uri="{0D108BD9-81ED-4DB2-BD59-A6C34878D82A}">
                    <a16:rowId xmlns:a16="http://schemas.microsoft.com/office/drawing/2014/main" val="10002"/>
                  </a:ext>
                </a:extLst>
              </a:tr>
            </a:tbl>
          </a:graphicData>
        </a:graphic>
      </p:graphicFrame>
      <p:sp>
        <p:nvSpPr>
          <p:cNvPr id="5" name="Google Shape;327;p13"/>
          <p:cNvSpPr txBox="1"/>
          <p:nvPr/>
        </p:nvSpPr>
        <p:spPr>
          <a:xfrm>
            <a:off x="4507083" y="5551330"/>
            <a:ext cx="7408190" cy="954067"/>
          </a:xfrm>
          <a:prstGeom prst="rect">
            <a:avLst/>
          </a:prstGeom>
          <a:solidFill>
            <a:srgbClr val="BBD6EE"/>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FF"/>
                </a:solidFill>
                <a:effectLst/>
                <a:uLnTx/>
                <a:uFillTx/>
                <a:latin typeface="Arial"/>
                <a:ea typeface="Arial"/>
                <a:cs typeface="Arial"/>
                <a:sym typeface="Arial"/>
              </a:rPr>
              <a:t>Note: Two Observations are required for both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FF"/>
                </a:solidFill>
                <a:effectLst/>
                <a:uLnTx/>
                <a:uFillTx/>
                <a:latin typeface="Arial"/>
                <a:ea typeface="Arial"/>
                <a:cs typeface="Arial"/>
                <a:sym typeface="Arial"/>
              </a:rPr>
              <a:t>Proficient and Highly Proficient </a:t>
            </a:r>
            <a:endParaRPr kumimoji="0" sz="2800" b="0" i="0" u="none" strike="noStrike" kern="0" cap="none" spc="0" normalizeH="0" baseline="0" noProof="0" dirty="0">
              <a:ln>
                <a:noFill/>
              </a:ln>
              <a:solidFill>
                <a:srgbClr val="0000FF"/>
              </a:solidFill>
              <a:effectLst/>
              <a:uLnTx/>
              <a:uFillTx/>
              <a:latin typeface="Arial"/>
              <a:ea typeface="Arial"/>
              <a:cs typeface="Arial"/>
              <a:sym typeface="Arial"/>
            </a:endParaRPr>
          </a:p>
        </p:txBody>
      </p:sp>
      <p:sp>
        <p:nvSpPr>
          <p:cNvPr id="6" name="TextBox 5">
            <a:extLst>
              <a:ext uri="{FF2B5EF4-FFF2-40B4-BE49-F238E27FC236}">
                <a16:creationId xmlns:a16="http://schemas.microsoft.com/office/drawing/2014/main" id="{50302C2D-9FFF-4AED-9273-590CFBB19AAC}"/>
              </a:ext>
            </a:extLst>
          </p:cNvPr>
          <p:cNvSpPr txBox="1"/>
          <p:nvPr/>
        </p:nvSpPr>
        <p:spPr>
          <a:xfrm>
            <a:off x="0" y="6028363"/>
            <a:ext cx="3773526" cy="646331"/>
          </a:xfrm>
          <a:prstGeom prst="rect">
            <a:avLst/>
          </a:prstGeom>
          <a:noFill/>
        </p:spPr>
        <p:txBody>
          <a:bodyPr wrap="square" rtlCol="0">
            <a:spAutoFit/>
          </a:bodyPr>
          <a:lstStyle/>
          <a:p>
            <a:r>
              <a:rPr lang="en-US" sz="3600" b="1" dirty="0">
                <a:latin typeface="Helvetica" pitchFamily="2" charset="0"/>
              </a:rPr>
              <a:t>Indicator List</a:t>
            </a:r>
          </a:p>
        </p:txBody>
      </p:sp>
    </p:spTree>
    <p:extLst>
      <p:ext uri="{BB962C8B-B14F-4D97-AF65-F5344CB8AC3E}">
        <p14:creationId xmlns:p14="http://schemas.microsoft.com/office/powerpoint/2010/main" val="2632295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829" y="161033"/>
            <a:ext cx="4425365" cy="575054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grpSp>
        <p:nvGrpSpPr>
          <p:cNvPr id="9" name="Group 8"/>
          <p:cNvGrpSpPr/>
          <p:nvPr/>
        </p:nvGrpSpPr>
        <p:grpSpPr>
          <a:xfrm>
            <a:off x="148771" y="2549844"/>
            <a:ext cx="11988800" cy="3909853"/>
            <a:chOff x="101599" y="2454607"/>
            <a:chExt cx="11988800" cy="3909853"/>
          </a:xfrm>
        </p:grpSpPr>
        <p:sp>
          <p:nvSpPr>
            <p:cNvPr id="7" name="Rectangle 6"/>
            <p:cNvSpPr/>
            <p:nvPr/>
          </p:nvSpPr>
          <p:spPr>
            <a:xfrm>
              <a:off x="101599" y="2454607"/>
              <a:ext cx="11988800" cy="3909853"/>
            </a:xfrm>
            <a:prstGeom prst="rect">
              <a:avLst/>
            </a:prstGeom>
            <a:solidFill>
              <a:srgbClr val="FFFF99"/>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PH" sz="1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PH"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OBSERVER:   _________________________________  DATE:     ___________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PH"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PH"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NAME OF TEACHER OBSERVED: _________________   TIME STARTED: _____</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PH"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PH"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SUBJECT AND GRADE LEVEL TAUGHT: _____________  TIME ENDED:    _____</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PH"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PH"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OBSERVATION PERIOD: 1               2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PH"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3979333" y="5249971"/>
              <a:ext cx="660400" cy="59266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5401733" y="5249971"/>
              <a:ext cx="660400" cy="59266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TextBox 13"/>
          <p:cNvSpPr txBox="1"/>
          <p:nvPr/>
        </p:nvSpPr>
        <p:spPr>
          <a:xfrm>
            <a:off x="2113038" y="2702970"/>
            <a:ext cx="5723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Juan Cruz</a:t>
            </a:r>
          </a:p>
        </p:txBody>
      </p:sp>
      <p:sp>
        <p:nvSpPr>
          <p:cNvPr id="16" name="TextBox 15"/>
          <p:cNvSpPr txBox="1"/>
          <p:nvPr/>
        </p:nvSpPr>
        <p:spPr>
          <a:xfrm>
            <a:off x="4974771" y="3566889"/>
            <a:ext cx="5723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Maria Gomez</a:t>
            </a:r>
          </a:p>
        </p:txBody>
      </p:sp>
      <p:sp>
        <p:nvSpPr>
          <p:cNvPr id="17" name="TextBox 16"/>
          <p:cNvSpPr txBox="1"/>
          <p:nvPr/>
        </p:nvSpPr>
        <p:spPr>
          <a:xfrm>
            <a:off x="5767463" y="4465798"/>
            <a:ext cx="5723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English 10</a:t>
            </a:r>
          </a:p>
        </p:txBody>
      </p:sp>
      <p:sp>
        <p:nvSpPr>
          <p:cNvPr id="18" name="TextBox 17"/>
          <p:cNvSpPr txBox="1"/>
          <p:nvPr/>
        </p:nvSpPr>
        <p:spPr>
          <a:xfrm>
            <a:off x="9275837" y="2702970"/>
            <a:ext cx="5723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Jan. 10, 2019</a:t>
            </a:r>
          </a:p>
        </p:txBody>
      </p:sp>
      <p:sp>
        <p:nvSpPr>
          <p:cNvPr id="19" name="TextBox 18"/>
          <p:cNvSpPr txBox="1"/>
          <p:nvPr/>
        </p:nvSpPr>
        <p:spPr>
          <a:xfrm>
            <a:off x="10362893" y="3586264"/>
            <a:ext cx="5723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10:00 am</a:t>
            </a:r>
          </a:p>
        </p:txBody>
      </p:sp>
      <p:sp>
        <p:nvSpPr>
          <p:cNvPr id="20" name="TextBox 19"/>
          <p:cNvSpPr txBox="1"/>
          <p:nvPr/>
        </p:nvSpPr>
        <p:spPr>
          <a:xfrm>
            <a:off x="10304086" y="4448111"/>
            <a:ext cx="194702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800" b="0" i="0" u="none" strike="noStrike" kern="1200" cap="none" spc="0" normalizeH="0" baseline="0" noProof="0" dirty="0">
                <a:ln>
                  <a:noFill/>
                </a:ln>
                <a:solidFill>
                  <a:prstClr val="black"/>
                </a:solidFill>
                <a:effectLst/>
                <a:uLnTx/>
                <a:uFillTx/>
                <a:latin typeface="Adobe Gothic Std B" panose="020B0800000000000000" pitchFamily="34" charset="-128"/>
                <a:ea typeface="Adobe Gothic Std B" panose="020B0800000000000000" pitchFamily="34" charset="-128"/>
                <a:cs typeface="+mn-cs"/>
              </a:rPr>
              <a:t>11:00 am</a:t>
            </a:r>
          </a:p>
        </p:txBody>
      </p:sp>
      <p:sp>
        <p:nvSpPr>
          <p:cNvPr id="21" name="TextBox 20"/>
          <p:cNvSpPr txBox="1"/>
          <p:nvPr/>
        </p:nvSpPr>
        <p:spPr>
          <a:xfrm>
            <a:off x="4026505" y="5345208"/>
            <a:ext cx="7937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4800" b="1" i="0" u="none" strike="noStrike" kern="1200" cap="none" spc="0" normalizeH="0" baseline="0" noProof="0" dirty="0">
                <a:ln>
                  <a:noFill/>
                </a:ln>
                <a:solidFill>
                  <a:prstClr val="black"/>
                </a:solidFill>
                <a:effectLst/>
                <a:uLnTx/>
                <a:uFillTx/>
                <a:latin typeface="Wingdings 2" panose="05020102010507070707" pitchFamily="18" charset="2"/>
                <a:ea typeface="Adobe Gothic Std B" panose="020B0800000000000000" pitchFamily="34" charset="-128"/>
                <a:cs typeface="+mn-cs"/>
              </a:rPr>
              <a:t>P</a:t>
            </a:r>
            <a:endParaRPr kumimoji="0" lang="en-PH" sz="2800" b="1" i="0" u="none" strike="noStrike" kern="1200" cap="none" spc="0" normalizeH="0" baseline="0" noProof="0" dirty="0">
              <a:ln>
                <a:noFill/>
              </a:ln>
              <a:solidFill>
                <a:prstClr val="black"/>
              </a:solidFill>
              <a:effectLst/>
              <a:uLnTx/>
              <a:uFillTx/>
              <a:latin typeface="Wingdings 2" panose="05020102010507070707" pitchFamily="18" charset="2"/>
              <a:ea typeface="Adobe Gothic Std B" panose="020B0800000000000000" pitchFamily="34" charset="-128"/>
              <a:cs typeface="+mn-cs"/>
            </a:endParaRPr>
          </a:p>
        </p:txBody>
      </p:sp>
      <p:sp>
        <p:nvSpPr>
          <p:cNvPr id="13" name="Rounded Rectangle 12"/>
          <p:cNvSpPr/>
          <p:nvPr/>
        </p:nvSpPr>
        <p:spPr>
          <a:xfrm>
            <a:off x="333977" y="846665"/>
            <a:ext cx="4301067" cy="10175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3C1936F-3900-4A30-83BC-F461447F53FB}"/>
              </a:ext>
            </a:extLst>
          </p:cNvPr>
          <p:cNvSpPr txBox="1"/>
          <p:nvPr/>
        </p:nvSpPr>
        <p:spPr>
          <a:xfrm>
            <a:off x="5767463" y="1032272"/>
            <a:ext cx="5723467" cy="646331"/>
          </a:xfrm>
          <a:prstGeom prst="rect">
            <a:avLst/>
          </a:prstGeom>
          <a:noFill/>
        </p:spPr>
        <p:txBody>
          <a:bodyPr wrap="square" rtlCol="0">
            <a:spAutoFit/>
          </a:bodyPr>
          <a:lstStyle/>
          <a:p>
            <a:r>
              <a:rPr lang="en-US" sz="3600" b="1" dirty="0">
                <a:latin typeface="Helvetica" pitchFamily="2" charset="0"/>
              </a:rPr>
              <a:t>Observation Notes Form</a:t>
            </a:r>
          </a:p>
        </p:txBody>
      </p:sp>
      <p:sp>
        <p:nvSpPr>
          <p:cNvPr id="23" name="Google Shape;216;p25">
            <a:extLst>
              <a:ext uri="{FF2B5EF4-FFF2-40B4-BE49-F238E27FC236}">
                <a16:creationId xmlns:a16="http://schemas.microsoft.com/office/drawing/2014/main" id="{F7E46306-8C49-4A4B-8968-403A300D35BA}"/>
              </a:ext>
            </a:extLst>
          </p:cNvPr>
          <p:cNvSpPr txBox="1"/>
          <p:nvPr/>
        </p:nvSpPr>
        <p:spPr>
          <a:xfrm>
            <a:off x="6944566" y="5107948"/>
            <a:ext cx="5110705" cy="1539594"/>
          </a:xfrm>
          <a:prstGeom prst="rect">
            <a:avLst/>
          </a:prstGeom>
          <a:solidFill>
            <a:schemeClr val="accent5">
              <a:lumMod val="40000"/>
              <a:lumOff val="60000"/>
            </a:schemeClr>
          </a:solidFill>
          <a:ln/>
        </p:spPr>
        <p:style>
          <a:lnRef idx="2">
            <a:schemeClr val="accent1"/>
          </a:lnRef>
          <a:fillRef idx="1">
            <a:schemeClr val="lt1"/>
          </a:fillRef>
          <a:effectRef idx="0">
            <a:schemeClr val="accent1"/>
          </a:effectRef>
          <a:fontRef idx="minor">
            <a:schemeClr val="dk1"/>
          </a:fontRef>
        </p:style>
        <p:txBody>
          <a:bodyPr spcFirstLastPara="1" wrap="square" lIns="68575" tIns="34275" rIns="68575" bIns="34275" anchor="t" anchorCtr="0">
            <a:noAutofit/>
          </a:bodyPr>
          <a:lstStyle/>
          <a:p>
            <a:pPr>
              <a:buClr>
                <a:srgbClr val="000000"/>
              </a:buClr>
              <a:buSzPts val="2400"/>
            </a:pPr>
            <a:r>
              <a:rPr lang="en-US" sz="3200" kern="0" dirty="0">
                <a:solidFill>
                  <a:srgbClr val="000000"/>
                </a:solidFill>
                <a:ea typeface="Arial"/>
                <a:cs typeface="Arial"/>
                <a:sym typeface="Arial"/>
              </a:rPr>
              <a:t>Use to record comments and observations on the teacher’s performance.</a:t>
            </a:r>
            <a:endParaRPr sz="3200" kern="0" dirty="0">
              <a:solidFill>
                <a:srgbClr val="000000"/>
              </a:solidFill>
              <a:ea typeface="Arial"/>
              <a:cs typeface="Arial"/>
              <a:sym typeface="Arial"/>
            </a:endParaRPr>
          </a:p>
        </p:txBody>
      </p:sp>
    </p:spTree>
    <p:extLst>
      <p:ext uri="{BB962C8B-B14F-4D97-AF65-F5344CB8AC3E}">
        <p14:creationId xmlns:p14="http://schemas.microsoft.com/office/powerpoint/2010/main" val="129107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19" y="749193"/>
            <a:ext cx="2232213" cy="1437059"/>
          </a:xfrm>
          <a:solidFill>
            <a:schemeClr val="accent6">
              <a:lumMod val="40000"/>
              <a:lumOff val="60000"/>
            </a:schemeClr>
          </a:solidFill>
        </p:spPr>
        <p:txBody>
          <a:bodyPr/>
          <a:lstStyle/>
          <a:p>
            <a:pPr marL="0" indent="0" algn="ctr">
              <a:buNone/>
            </a:pPr>
            <a:r>
              <a:rPr lang="en-PH" dirty="0"/>
              <a:t>SAMPLE OBSERVATION NOTES</a:t>
            </a:r>
          </a:p>
        </p:txBody>
      </p:sp>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02894" y="111410"/>
            <a:ext cx="5133571" cy="6631277"/>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187609" y="812988"/>
            <a:ext cx="5004391" cy="5922334"/>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526547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6599" y="893497"/>
            <a:ext cx="4732868" cy="1325563"/>
          </a:xfrm>
        </p:spPr>
        <p:txBody>
          <a:bodyPr>
            <a:normAutofit/>
          </a:bodyPr>
          <a:lstStyle/>
          <a:p>
            <a:r>
              <a:rPr lang="en-PH" b="1" dirty="0">
                <a:latin typeface="Helvetica" panose="020B0604020202020204" pitchFamily="34" charset="0"/>
                <a:cs typeface="Helvetica" panose="020B0604020202020204" pitchFamily="34" charset="0"/>
              </a:rPr>
              <a:t>RATING SHEET</a:t>
            </a:r>
          </a:p>
        </p:txBody>
      </p:sp>
      <p:sp>
        <p:nvSpPr>
          <p:cNvPr id="7" name="Text Box 2"/>
          <p:cNvSpPr txBox="1"/>
          <p:nvPr/>
        </p:nvSpPr>
        <p:spPr>
          <a:xfrm>
            <a:off x="736599" y="2092302"/>
            <a:ext cx="4191000" cy="3539430"/>
          </a:xfrm>
          <a:prstGeom prst="rect">
            <a:avLst/>
          </a:prstGeom>
          <a:solidFill>
            <a:schemeClr val="accent6">
              <a:lumMod val="40000"/>
              <a:lumOff val="60000"/>
            </a:schemeClr>
          </a:solidFill>
          <a:ln>
            <a:noFill/>
          </a:ln>
          <a:extLst>
            <a:ext uri="{C572A759-6A51-4108-AA02-DFA0A04FC94B}">
              <ma14:wrappingTextBoxFlag xmlns="" xmlns:ma14="http://schemas.microsoft.com/office/mac/drawingml/2011/main" val="1"/>
            </a:ext>
          </a:extLst>
        </p:spPr>
        <p:style>
          <a:lnRef idx="1">
            <a:schemeClr val="accent3"/>
          </a:lnRef>
          <a:fillRef idx="2">
            <a:schemeClr val="accent3"/>
          </a:fillRef>
          <a:effectRef idx="1">
            <a:schemeClr val="accent3"/>
          </a:effectRef>
          <a:fontRef idx="minor">
            <a:schemeClr val="dk1"/>
          </a:fontRef>
        </p:style>
        <p:txBody>
          <a:bodyPr wrap="square" lIns="45719" rIns="45719">
            <a:spAutoFit/>
          </a:bodyPr>
          <a:lstStyle>
            <a:lvl1pPr algn="ctr" defTabSz="914400">
              <a:defRPr sz="2400">
                <a:latin typeface="Century Gothic"/>
                <a:ea typeface="Century Gothic"/>
                <a:cs typeface="Century Gothic"/>
                <a:sym typeface="Century Gothic"/>
              </a:defRPr>
            </a:lvl1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PH"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sym typeface="Century Gothic"/>
              </a:rPr>
              <a:t>Do not bring this form during actual observation.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PH"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sym typeface="Century Gothic"/>
              </a:rPr>
              <a:t>Refer to your observation notes in rating the teacher observed.</a:t>
            </a: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8037" y="212384"/>
            <a:ext cx="5169692" cy="6384359"/>
          </a:xfrm>
          <a:prstGeom prst="rect">
            <a:avLst/>
          </a:prstGeom>
          <a:ln w="381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6314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6599" y="893497"/>
            <a:ext cx="4732868" cy="1325563"/>
          </a:xfrm>
        </p:spPr>
        <p:txBody>
          <a:bodyPr>
            <a:normAutofit/>
          </a:bodyPr>
          <a:lstStyle/>
          <a:p>
            <a:r>
              <a:rPr lang="en-PH" b="1" dirty="0">
                <a:latin typeface="Helvetica" panose="020B0604020202020204" pitchFamily="34" charset="0"/>
                <a:cs typeface="Helvetica" panose="020B0604020202020204" pitchFamily="34" charset="0"/>
              </a:rPr>
              <a:t>RATING SHEET</a:t>
            </a:r>
          </a:p>
        </p:txBody>
      </p:sp>
      <p:sp>
        <p:nvSpPr>
          <p:cNvPr id="7" name="Text Box 2"/>
          <p:cNvSpPr txBox="1"/>
          <p:nvPr/>
        </p:nvSpPr>
        <p:spPr>
          <a:xfrm>
            <a:off x="736599" y="2092302"/>
            <a:ext cx="4191000" cy="3539430"/>
          </a:xfrm>
          <a:prstGeom prst="rect">
            <a:avLst/>
          </a:prstGeom>
          <a:solidFill>
            <a:schemeClr val="accent6">
              <a:lumMod val="40000"/>
              <a:lumOff val="60000"/>
            </a:schemeClr>
          </a:solidFill>
          <a:ln>
            <a:noFill/>
          </a:ln>
          <a:extLst>
            <a:ext uri="{C572A759-6A51-4108-AA02-DFA0A04FC94B}">
              <ma14:wrappingTextBoxFlag xmlns="" xmlns:ma14="http://schemas.microsoft.com/office/mac/drawingml/2011/main" val="1"/>
            </a:ext>
          </a:extLst>
        </p:spPr>
        <p:style>
          <a:lnRef idx="1">
            <a:schemeClr val="accent3"/>
          </a:lnRef>
          <a:fillRef idx="2">
            <a:schemeClr val="accent3"/>
          </a:fillRef>
          <a:effectRef idx="1">
            <a:schemeClr val="accent3"/>
          </a:effectRef>
          <a:fontRef idx="minor">
            <a:schemeClr val="dk1"/>
          </a:fontRef>
        </p:style>
        <p:txBody>
          <a:bodyPr wrap="square" lIns="45719" rIns="45719">
            <a:spAutoFit/>
          </a:bodyPr>
          <a:lstStyle>
            <a:lvl1pPr algn="ctr" defTabSz="914400">
              <a:defRPr sz="2400">
                <a:latin typeface="Century Gothic"/>
                <a:ea typeface="Century Gothic"/>
                <a:cs typeface="Century Gothic"/>
                <a:sym typeface="Century Gothic"/>
              </a:defRPr>
            </a:lvl1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PH"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sym typeface="Century Gothic"/>
              </a:rPr>
              <a:t>Do not bring this form during actual observation.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PH"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sym typeface="Century Gothic"/>
              </a:rPr>
              <a:t>Refer to your observation notes in rating the teacher observed.</a:t>
            </a:r>
          </a:p>
        </p:txBody>
      </p:sp>
      <p:pic>
        <p:nvPicPr>
          <p:cNvPr id="3" name="Picture 2"/>
          <p:cNvPicPr>
            <a:picLocks noChangeAspect="1"/>
          </p:cNvPicPr>
          <p:nvPr/>
        </p:nvPicPr>
        <p:blipFill>
          <a:blip r:embed="rId3"/>
          <a:stretch>
            <a:fillRect/>
          </a:stretch>
        </p:blipFill>
        <p:spPr>
          <a:xfrm>
            <a:off x="6245817" y="121164"/>
            <a:ext cx="4990454" cy="6558605"/>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88208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05498" y="758033"/>
            <a:ext cx="5687302" cy="1325563"/>
          </a:xfrm>
        </p:spPr>
        <p:txBody>
          <a:bodyPr>
            <a:normAutofit/>
          </a:bodyPr>
          <a:lstStyle/>
          <a:p>
            <a:pPr algn="ctr"/>
            <a:r>
              <a:rPr lang="en-PH" sz="4200" b="1" dirty="0">
                <a:latin typeface="Helvetica" panose="020B0604020202020204" pitchFamily="34" charset="0"/>
                <a:cs typeface="Helvetica" panose="020B0604020202020204" pitchFamily="34" charset="0"/>
              </a:rPr>
              <a:t>INTER-OBSERVER AGREEMENT FORM</a:t>
            </a:r>
          </a:p>
        </p:txBody>
      </p:sp>
      <p:sp>
        <p:nvSpPr>
          <p:cNvPr id="7" name="Rectangle 6"/>
          <p:cNvSpPr/>
          <p:nvPr/>
        </p:nvSpPr>
        <p:spPr>
          <a:xfrm>
            <a:off x="205498" y="2132036"/>
            <a:ext cx="6035646"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3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In case of </a:t>
            </a:r>
            <a:r>
              <a:rPr kumimoji="0" lang="en-PH" sz="30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multiple</a:t>
            </a:r>
            <a:r>
              <a:rPr kumimoji="0" lang="en-PH" sz="3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 observers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Discuss the rating with fellow observer/s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Arrive at a final rating</a:t>
            </a:r>
          </a:p>
        </p:txBody>
      </p:sp>
      <p:sp>
        <p:nvSpPr>
          <p:cNvPr id="8" name="Rectangle 7"/>
          <p:cNvSpPr/>
          <p:nvPr/>
        </p:nvSpPr>
        <p:spPr>
          <a:xfrm>
            <a:off x="186541" y="4419719"/>
            <a:ext cx="6073560" cy="1372107"/>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457200" marR="46990" lvl="0" indent="-457200" algn="l" defTabSz="914400" rtl="0" eaLnBrk="1" fontAlgn="auto" latinLnBrk="0" hangingPunct="1">
              <a:lnSpc>
                <a:spcPct val="99000"/>
              </a:lnSpc>
              <a:spcBef>
                <a:spcPts val="0"/>
              </a:spcBef>
              <a:spcAft>
                <a:spcPts val="0"/>
              </a:spcAft>
              <a:buClr>
                <a:srgbClr val="000000"/>
              </a:buClr>
              <a:buSzPts val="2400"/>
              <a:buFont typeface="Wingdings" panose="05000000000000000000" pitchFamily="2" charset="2"/>
              <a:buChar char="q"/>
              <a:tabLst/>
              <a:defRPr sz="2400">
                <a:uFill>
                  <a:solidFill>
                    <a:srgbClr val="000000"/>
                  </a:solidFill>
                </a:uFill>
                <a:latin typeface="Century Gothic"/>
                <a:ea typeface="Century Gothic"/>
                <a:cs typeface="Century Gothic"/>
                <a:sym typeface="Century Gothic"/>
              </a:defRPr>
            </a:pPr>
            <a:r>
              <a:rPr kumimoji="0" lang="en-PH" sz="2800" b="0"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The final rating is </a:t>
            </a:r>
            <a:r>
              <a:rPr kumimoji="0" lang="en-PH" sz="2800" b="1"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NOT</a:t>
            </a:r>
            <a:r>
              <a:rPr kumimoji="0" lang="en-PH" sz="2800" b="0"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 an average; it is based on reasoned and consensus judgment.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9786" y="116007"/>
            <a:ext cx="5045528" cy="6393153"/>
          </a:xfrm>
          <a:prstGeom prst="rect">
            <a:avLst/>
          </a:prstGeom>
          <a:ln w="57150">
            <a:solidFill>
              <a:schemeClr val="tx1"/>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26011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le 21"/>
          <p:cNvGraphicFramePr>
            <a:graphicFrameLocks noGrp="1"/>
          </p:cNvGraphicFramePr>
          <p:nvPr/>
        </p:nvGraphicFramePr>
        <p:xfrm>
          <a:off x="6349688" y="808433"/>
          <a:ext cx="5725154" cy="5939424"/>
        </p:xfrm>
        <a:graphic>
          <a:graphicData uri="http://schemas.openxmlformats.org/drawingml/2006/table">
            <a:tbl>
              <a:tblPr firstRow="1" firstCol="1" bandRow="1">
                <a:tableStyleId>{2D5ABB26-0587-4C30-8999-92F81FD0307C}</a:tableStyleId>
              </a:tblPr>
              <a:tblGrid>
                <a:gridCol w="3584900">
                  <a:extLst>
                    <a:ext uri="{9D8B030D-6E8A-4147-A177-3AD203B41FA5}">
                      <a16:colId xmlns:a16="http://schemas.microsoft.com/office/drawing/2014/main" val="20000"/>
                    </a:ext>
                  </a:extLst>
                </a:gridCol>
                <a:gridCol w="577345">
                  <a:extLst>
                    <a:ext uri="{9D8B030D-6E8A-4147-A177-3AD203B41FA5}">
                      <a16:colId xmlns:a16="http://schemas.microsoft.com/office/drawing/2014/main" val="20001"/>
                    </a:ext>
                  </a:extLst>
                </a:gridCol>
                <a:gridCol w="478025">
                  <a:extLst>
                    <a:ext uri="{9D8B030D-6E8A-4147-A177-3AD203B41FA5}">
                      <a16:colId xmlns:a16="http://schemas.microsoft.com/office/drawing/2014/main" val="20002"/>
                    </a:ext>
                  </a:extLst>
                </a:gridCol>
                <a:gridCol w="524935">
                  <a:extLst>
                    <a:ext uri="{9D8B030D-6E8A-4147-A177-3AD203B41FA5}">
                      <a16:colId xmlns:a16="http://schemas.microsoft.com/office/drawing/2014/main" val="20003"/>
                    </a:ext>
                  </a:extLst>
                </a:gridCol>
                <a:gridCol w="559949">
                  <a:extLst>
                    <a:ext uri="{9D8B030D-6E8A-4147-A177-3AD203B41FA5}">
                      <a16:colId xmlns:a16="http://schemas.microsoft.com/office/drawing/2014/main" val="20004"/>
                    </a:ext>
                  </a:extLst>
                </a:gridCol>
              </a:tblGrid>
              <a:tr h="400435">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1" i="0" u="none" strike="noStrike" cap="none" normalizeH="0" baseline="0" dirty="0">
                          <a:ln>
                            <a:noFill/>
                          </a:ln>
                          <a:solidFill>
                            <a:schemeClr val="tx1"/>
                          </a:solidFill>
                          <a:effectLst/>
                          <a:latin typeface="Helvetica" panose="020B0604020202020204" pitchFamily="34" charset="0"/>
                          <a:ea typeface="Calibri" panose="020F0502020204030204" pitchFamily="34" charset="0"/>
                          <a:cs typeface="Helvetica" panose="020B0604020202020204" pitchFamily="34" charset="0"/>
                        </a:rPr>
                        <a:t>COT-RPMS</a:t>
                      </a:r>
                      <a:endParaRPr lang="en-US" sz="1100" b="1" kern="1200" dirty="0">
                        <a:solidFill>
                          <a:schemeClr val="tx1"/>
                        </a:solidFill>
                        <a:effectLst/>
                        <a:latin typeface="Helvetica" panose="020B0604020202020204" pitchFamily="34" charset="0"/>
                        <a:ea typeface="+mn-ea"/>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40877">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effectLst/>
                          <a:latin typeface="Helvetica" panose="020B0604020202020204" pitchFamily="34" charset="0"/>
                          <a:cs typeface="Helvetica" panose="020B0604020202020204" pitchFamily="34" charset="0"/>
                        </a:rPr>
                        <a:t>TEACHER I-III</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3116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Helvetica" panose="020B0604020202020204" pitchFamily="34" charset="0"/>
                          <a:ea typeface="+mn-ea"/>
                          <a:cs typeface="Helvetica" panose="020B0604020202020204" pitchFamily="34" charset="0"/>
                        </a:rPr>
                        <a:t>INTER-OBSERVER AGREEMENT FORM</a:t>
                      </a:r>
                      <a:endParaRPr lang="en-US" sz="500" dirty="0">
                        <a:effectLst/>
                        <a:latin typeface="Helvetica" panose="020B060402020202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752853">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effectLst/>
                          <a:latin typeface="Helvetica" panose="020B0604020202020204" pitchFamily="34" charset="0"/>
                          <a:cs typeface="Helvetica" panose="020B0604020202020204" pitchFamily="34" charset="0"/>
                        </a:rPr>
                        <a:t>OBSERVER 1:  ___________________________________      NAME OF THE TEACHER OBSERVED: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effectLst/>
                          <a:latin typeface="Helvetica" panose="020B0604020202020204" pitchFamily="34" charset="0"/>
                          <a:cs typeface="Helvetica" panose="020B0604020202020204" pitchFamily="34" charset="0"/>
                        </a:rPr>
                        <a:t>OBSERVER 2:  ___________________________________      ________________________________________</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effectLst/>
                          <a:latin typeface="Helvetica" panose="020B0604020202020204" pitchFamily="34" charset="0"/>
                          <a:cs typeface="Helvetica" panose="020B0604020202020204" pitchFamily="34" charset="0"/>
                        </a:rPr>
                        <a:t>OBSERVER 3:  ___________________________________      SUBJECT &amp; GRADE LEVEL TAUGHT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effectLst/>
                          <a:latin typeface="Helvetica" panose="020B0604020202020204" pitchFamily="34" charset="0"/>
                          <a:cs typeface="Helvetica" panose="020B0604020202020204" pitchFamily="34" charset="0"/>
                        </a:rPr>
                        <a:t>DATE: __________________________________________       </a:t>
                      </a:r>
                      <a:r>
                        <a:rPr lang="en-US" sz="1000" dirty="0">
                          <a:effectLst/>
                          <a:latin typeface="Helvetica" panose="020B0604020202020204" pitchFamily="34" charset="0"/>
                          <a:cs typeface="Helvetica" panose="020B0604020202020204" pitchFamily="34" charset="0"/>
                        </a:rPr>
                        <a:t>________________________________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1"/>
                          </a:solidFill>
                          <a:effectLst/>
                          <a:latin typeface="HeVELTICA"/>
                          <a:ea typeface="+mn-ea"/>
                          <a:cs typeface="+mn-cs"/>
                        </a:rPr>
                        <a:t>OBSERVATION </a:t>
                      </a:r>
                      <a:r>
                        <a:rPr lang="en-US" sz="1000" kern="1200" dirty="0">
                          <a:solidFill>
                            <a:schemeClr val="tx1"/>
                          </a:solidFill>
                          <a:effectLst/>
                          <a:latin typeface="+mn-lt"/>
                          <a:ea typeface="+mn-ea"/>
                          <a:cs typeface="+mn-cs"/>
                        </a:rPr>
                        <a:t>   1              2 </a:t>
                      </a:r>
                      <a:r>
                        <a:rPr lang="en-US" sz="1000" kern="1200" baseline="0" dirty="0">
                          <a:solidFill>
                            <a:schemeClr val="tx1"/>
                          </a:solidFill>
                          <a:effectLst/>
                          <a:latin typeface="+mn-lt"/>
                          <a:ea typeface="+mn-ea"/>
                          <a:cs typeface="+mn-cs"/>
                        </a:rPr>
                        <a:t>          </a:t>
                      </a:r>
                      <a:r>
                        <a:rPr lang="en-US" sz="1000" kern="1200" dirty="0">
                          <a:solidFill>
                            <a:schemeClr val="tx1"/>
                          </a:solidFill>
                          <a:effectLst/>
                          <a:latin typeface="+mn-lt"/>
                          <a:ea typeface="+mn-ea"/>
                          <a:cs typeface="+mn-cs"/>
                        </a:rPr>
                        <a:t>3         4</a:t>
                      </a:r>
                      <a:endParaRPr lang="en-US" sz="10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 dirty="0">
                        <a:latin typeface="Helvetica" panose="020B060402020202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845262">
                <a:tc gridSpan="5">
                  <a:txBody>
                    <a:bodyPr/>
                    <a:lstStyle/>
                    <a:p>
                      <a:r>
                        <a:rPr lang="en-US" sz="800" b="1" dirty="0">
                          <a:latin typeface="Helvetica" panose="020B0604020202020204" pitchFamily="34" charset="0"/>
                          <a:cs typeface="Helvetica" panose="020B0604020202020204" pitchFamily="34" charset="0"/>
                        </a:rPr>
                        <a:t>DIRECTIONS FOR THE OBSERVER:</a:t>
                      </a:r>
                      <a:endParaRPr lang="en-US" sz="800" dirty="0">
                        <a:latin typeface="Helvetica" panose="020B0604020202020204" pitchFamily="34" charset="0"/>
                        <a:cs typeface="Helvetica" panose="020B0604020202020204" pitchFamily="34" charset="0"/>
                      </a:endParaRPr>
                    </a:p>
                    <a:p>
                      <a:pPr lvl="0"/>
                      <a:r>
                        <a:rPr lang="en-US" sz="800" dirty="0">
                          <a:latin typeface="Helvetica" panose="020B0604020202020204" pitchFamily="34" charset="0"/>
                          <a:cs typeface="Helvetica" panose="020B0604020202020204" pitchFamily="34" charset="0"/>
                        </a:rPr>
                        <a:t>1. Indicate your individual rating for each indicator.</a:t>
                      </a:r>
                    </a:p>
                    <a:p>
                      <a:pPr lvl="0"/>
                      <a:r>
                        <a:rPr lang="en-US" sz="800" dirty="0">
                          <a:latin typeface="Helvetica" panose="020B0604020202020204" pitchFamily="34" charset="0"/>
                          <a:cs typeface="Helvetica" panose="020B0604020202020204" pitchFamily="34" charset="0"/>
                        </a:rPr>
                        <a:t>2. Discuss within the group your reason/s for such rating. In case of different ratings, the observers must resolve the difference and come up with an agreed rating. </a:t>
                      </a:r>
                      <a:r>
                        <a:rPr lang="en-US" sz="800" i="1" dirty="0">
                          <a:latin typeface="Helvetica" panose="020B0604020202020204" pitchFamily="34" charset="0"/>
                          <a:cs typeface="Helvetica" panose="020B0604020202020204" pitchFamily="34" charset="0"/>
                        </a:rPr>
                        <a:t>The final rating is not an average</a:t>
                      </a:r>
                      <a:r>
                        <a:rPr lang="en-US" sz="800" dirty="0">
                          <a:latin typeface="Helvetica" panose="020B0604020202020204" pitchFamily="34" charset="0"/>
                          <a:cs typeface="Helvetica" panose="020B0604020202020204" pitchFamily="34" charset="0"/>
                        </a:rPr>
                        <a:t>; </a:t>
                      </a:r>
                      <a:r>
                        <a:rPr lang="en-US" sz="800" i="1" dirty="0">
                          <a:latin typeface="Helvetica" panose="020B0604020202020204" pitchFamily="34" charset="0"/>
                          <a:cs typeface="Helvetica" panose="020B0604020202020204" pitchFamily="34" charset="0"/>
                        </a:rPr>
                        <a:t>it is a final rating based on reasoned and consensual judgment.</a:t>
                      </a:r>
                    </a:p>
                    <a:p>
                      <a:pPr lvl="0"/>
                      <a:r>
                        <a:rPr lang="en-US" sz="800" dirty="0">
                          <a:latin typeface="Helvetica" panose="020B0604020202020204" pitchFamily="34" charset="0"/>
                          <a:cs typeface="Helvetica" panose="020B0604020202020204" pitchFamily="34" charset="0"/>
                        </a:rPr>
                        <a:t>3. Attach all individual Rating Sheets to this Inter-Observer Agreement Form.</a:t>
                      </a:r>
                      <a:endParaRPr lang="en-US" sz="1000" dirty="0">
                        <a:latin typeface="Helvetica" panose="020B060402020202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50672">
                <a:tc>
                  <a:txBody>
                    <a:bodyPr/>
                    <a:lstStyle/>
                    <a:p>
                      <a:pPr marL="0" marR="0">
                        <a:lnSpc>
                          <a:spcPct val="107000"/>
                        </a:lnSpc>
                        <a:spcBef>
                          <a:spcPts val="0"/>
                        </a:spcBef>
                        <a:spcAft>
                          <a:spcPts val="0"/>
                        </a:spcAft>
                      </a:pPr>
                      <a:r>
                        <a:rPr lang="en-US" sz="800" dirty="0">
                          <a:effectLst/>
                          <a:latin typeface="Helvetica" panose="020B0604020202020204" pitchFamily="34" charset="0"/>
                          <a:cs typeface="Helvetica" panose="020B0604020202020204" pitchFamily="34" charset="0"/>
                        </a:rPr>
                        <a:t>THE TEACHER:</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700" dirty="0">
                          <a:effectLst/>
                        </a:rPr>
                        <a:t>Observer</a:t>
                      </a:r>
                      <a:br>
                        <a:rPr lang="en-US" sz="700" dirty="0">
                          <a:effectLst/>
                        </a:rPr>
                      </a:br>
                      <a:r>
                        <a:rPr lang="en-US" sz="700" dirty="0">
                          <a:effectLst/>
                        </a:rPr>
                        <a:t>1</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700" dirty="0">
                          <a:effectLst/>
                        </a:rPr>
                        <a:t>Observer</a:t>
                      </a:r>
                      <a:br>
                        <a:rPr lang="en-US" sz="700" dirty="0">
                          <a:effectLst/>
                        </a:rPr>
                      </a:br>
                      <a:r>
                        <a:rPr lang="en-US" sz="700" dirty="0">
                          <a:effectLst/>
                        </a:rPr>
                        <a:t>2</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700" dirty="0">
                          <a:effectLst/>
                        </a:rPr>
                        <a:t>Observer</a:t>
                      </a:r>
                      <a:br>
                        <a:rPr lang="en-US" sz="700" dirty="0">
                          <a:effectLst/>
                        </a:rPr>
                      </a:br>
                      <a:r>
                        <a:rPr lang="en-US" sz="700" dirty="0">
                          <a:effectLst/>
                        </a:rPr>
                        <a:t>3</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700">
                          <a:effectLst/>
                        </a:rPr>
                        <a:t>FINAL</a:t>
                      </a:r>
                      <a:endParaRPr lang="en-US" sz="700" dirty="0">
                        <a:effectLst/>
                      </a:endParaRPr>
                    </a:p>
                    <a:p>
                      <a:pPr marL="0" marR="0" algn="ctr">
                        <a:lnSpc>
                          <a:spcPct val="107000"/>
                        </a:lnSpc>
                        <a:spcBef>
                          <a:spcPts val="0"/>
                        </a:spcBef>
                        <a:spcAft>
                          <a:spcPts val="0"/>
                        </a:spcAft>
                      </a:pPr>
                      <a:r>
                        <a:rPr lang="en-US" sz="700" dirty="0">
                          <a:effectLst/>
                        </a:rPr>
                        <a:t>RATING</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18432">
                <a:tc>
                  <a:txBody>
                    <a:bodyPr/>
                    <a:lstStyle/>
                    <a:p>
                      <a:pPr marL="228600" marR="0" lvl="0" indent="-228600">
                        <a:lnSpc>
                          <a:spcPct val="107000"/>
                        </a:lnSpc>
                        <a:spcBef>
                          <a:spcPts val="0"/>
                        </a:spcBef>
                        <a:spcAft>
                          <a:spcPts val="0"/>
                        </a:spcAft>
                        <a:buFont typeface="+mj-lt"/>
                        <a:buAutoNum type="arabicPeriod"/>
                      </a:pPr>
                      <a:r>
                        <a:rPr lang="en-US" sz="800" dirty="0">
                          <a:effectLst/>
                          <a:latin typeface="Helvetica" panose="020B0604020202020204" pitchFamily="34" charset="0"/>
                          <a:cs typeface="Helvetica" panose="020B0604020202020204" pitchFamily="34" charset="0"/>
                        </a:rPr>
                        <a:t>Applies knowledge of content within and across curriculum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teaching areas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58197" marR="581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18432">
                <a:tc>
                  <a:txBody>
                    <a:bodyPr/>
                    <a:lstStyle/>
                    <a:p>
                      <a:pPr marL="228600" marR="0" lvl="0" indent="-228600">
                        <a:lnSpc>
                          <a:spcPct val="107000"/>
                        </a:lnSpc>
                        <a:spcBef>
                          <a:spcPts val="0"/>
                        </a:spcBef>
                        <a:spcAft>
                          <a:spcPts val="0"/>
                        </a:spcAft>
                        <a:buFont typeface="+mj-lt"/>
                        <a:buAutoNum type="arabicPeriod" startAt="2"/>
                      </a:pPr>
                      <a:r>
                        <a:rPr lang="en-US" sz="800" dirty="0">
                          <a:effectLst/>
                          <a:latin typeface="Helvetica" panose="020B0604020202020204" pitchFamily="34" charset="0"/>
                          <a:cs typeface="Helvetica" panose="020B0604020202020204" pitchFamily="34" charset="0"/>
                        </a:rPr>
                        <a:t>Uses a range of teaching strategies that enhance learner </a:t>
                      </a:r>
                    </a:p>
                    <a:p>
                      <a:pPr marL="0" marR="0" lvl="0" indent="0">
                        <a:lnSpc>
                          <a:spcPct val="107000"/>
                        </a:lnSpc>
                        <a:spcBef>
                          <a:spcPts val="0"/>
                        </a:spcBef>
                        <a:spcAft>
                          <a:spcPts val="0"/>
                        </a:spcAft>
                        <a:buFont typeface="+mj-lt"/>
                        <a:buNone/>
                      </a:pPr>
                      <a:r>
                        <a:rPr lang="en-US" sz="800" baseline="0" dirty="0">
                          <a:effectLst/>
                          <a:latin typeface="Helvetica" panose="020B0604020202020204" pitchFamily="34" charset="0"/>
                          <a:cs typeface="Helvetica" panose="020B0604020202020204" pitchFamily="34" charset="0"/>
                        </a:rPr>
                        <a:t>       </a:t>
                      </a:r>
                      <a:r>
                        <a:rPr lang="en-US" sz="800" dirty="0">
                          <a:effectLst/>
                          <a:latin typeface="Helvetica" panose="020B0604020202020204" pitchFamily="34" charset="0"/>
                          <a:cs typeface="Helvetica" panose="020B0604020202020204" pitchFamily="34" charset="0"/>
                        </a:rPr>
                        <a:t>achievement in literacy and/or numeracy skills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58197" marR="581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00456">
                <a:tc>
                  <a:txBody>
                    <a:bodyPr/>
                    <a:lstStyle/>
                    <a:p>
                      <a:pPr marL="228600" marR="0" lvl="0" indent="-228600">
                        <a:lnSpc>
                          <a:spcPct val="107000"/>
                        </a:lnSpc>
                        <a:spcBef>
                          <a:spcPts val="0"/>
                        </a:spcBef>
                        <a:spcAft>
                          <a:spcPts val="0"/>
                        </a:spcAft>
                        <a:buFont typeface="+mj-lt"/>
                        <a:buAutoNum type="arabicPeriod" startAt="3"/>
                      </a:pPr>
                      <a:r>
                        <a:rPr lang="en-US" sz="800" dirty="0">
                          <a:effectLst/>
                          <a:latin typeface="Helvetica" panose="020B0604020202020204" pitchFamily="34" charset="0"/>
                          <a:cs typeface="Helvetica" panose="020B0604020202020204" pitchFamily="34" charset="0"/>
                        </a:rPr>
                        <a:t>Applies a range of teaching strategies to develop critical and </a:t>
                      </a:r>
                    </a:p>
                    <a:p>
                      <a:pPr marL="0" marR="0" lvl="0" indent="0">
                        <a:lnSpc>
                          <a:spcPct val="107000"/>
                        </a:lnSpc>
                        <a:spcBef>
                          <a:spcPts val="0"/>
                        </a:spcBef>
                        <a:spcAft>
                          <a:spcPts val="0"/>
                        </a:spcAft>
                        <a:buFont typeface="+mj-lt"/>
                        <a:buNone/>
                      </a:pPr>
                      <a:r>
                        <a:rPr lang="en-US" sz="800" baseline="0" dirty="0">
                          <a:effectLst/>
                          <a:latin typeface="Helvetica" panose="020B0604020202020204" pitchFamily="34" charset="0"/>
                          <a:cs typeface="Helvetica" panose="020B0604020202020204" pitchFamily="34" charset="0"/>
                        </a:rPr>
                        <a:t>       </a:t>
                      </a:r>
                      <a:r>
                        <a:rPr lang="en-US" sz="800" dirty="0">
                          <a:effectLst/>
                          <a:latin typeface="Helvetica" panose="020B0604020202020204" pitchFamily="34" charset="0"/>
                          <a:cs typeface="Helvetica" panose="020B0604020202020204" pitchFamily="34" charset="0"/>
                        </a:rPr>
                        <a:t>creative thinking, as well as other higher-order thinking skills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58197" marR="581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441195">
                <a:tc>
                  <a:txBody>
                    <a:bodyPr/>
                    <a:lstStyle/>
                    <a:p>
                      <a:pPr marL="228600" marR="0" lvl="0" indent="-228600">
                        <a:lnSpc>
                          <a:spcPct val="107000"/>
                        </a:lnSpc>
                        <a:spcBef>
                          <a:spcPts val="0"/>
                        </a:spcBef>
                        <a:spcAft>
                          <a:spcPts val="0"/>
                        </a:spcAft>
                        <a:buFont typeface="+mj-lt"/>
                        <a:buAutoNum type="arabicPeriod" startAt="4"/>
                      </a:pPr>
                      <a:r>
                        <a:rPr lang="en-US" sz="800" dirty="0">
                          <a:effectLst/>
                          <a:latin typeface="Helvetica" panose="020B0604020202020204" pitchFamily="34" charset="0"/>
                          <a:cs typeface="Helvetica" panose="020B0604020202020204" pitchFamily="34" charset="0"/>
                        </a:rPr>
                        <a:t>Manages classroom structure to engage learners, individually or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in groups, in meaningful exploration, discovery and hands-on </a:t>
                      </a:r>
                      <a:r>
                        <a:rPr lang="en-US" sz="800" baseline="0" dirty="0">
                          <a:effectLst/>
                          <a:latin typeface="Helvetica" panose="020B0604020202020204" pitchFamily="34" charset="0"/>
                          <a:cs typeface="Helvetica" panose="020B0604020202020204" pitchFamily="34" charset="0"/>
                        </a:rPr>
                        <a:t>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activities within a range of physical learning environments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58197" marR="581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305184">
                <a:tc>
                  <a:txBody>
                    <a:bodyPr/>
                    <a:lstStyle/>
                    <a:p>
                      <a:pPr marL="228600" marR="0" lvl="0" indent="-228600">
                        <a:lnSpc>
                          <a:spcPct val="107000"/>
                        </a:lnSpc>
                        <a:spcBef>
                          <a:spcPts val="0"/>
                        </a:spcBef>
                        <a:spcAft>
                          <a:spcPts val="0"/>
                        </a:spcAft>
                        <a:buFont typeface="+mj-lt"/>
                        <a:buAutoNum type="arabicPeriod" startAt="5"/>
                      </a:pPr>
                      <a:r>
                        <a:rPr lang="en-US" sz="800" dirty="0">
                          <a:effectLst/>
                          <a:latin typeface="Helvetica" panose="020B0604020202020204" pitchFamily="34" charset="0"/>
                          <a:cs typeface="Helvetica" panose="020B0604020202020204" pitchFamily="34" charset="0"/>
                        </a:rPr>
                        <a:t>Manages learner behavior constructively by applying positive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and non-violent discipline to ensure learning-focused  environments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58197" marR="581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429544">
                <a:tc>
                  <a:txBody>
                    <a:bodyPr/>
                    <a:lstStyle/>
                    <a:p>
                      <a:pPr marL="228600" marR="0" lvl="0" indent="-228600">
                        <a:lnSpc>
                          <a:spcPct val="107000"/>
                        </a:lnSpc>
                        <a:spcBef>
                          <a:spcPts val="0"/>
                        </a:spcBef>
                        <a:spcAft>
                          <a:spcPts val="0"/>
                        </a:spcAft>
                        <a:buFont typeface="+mj-lt"/>
                        <a:buAutoNum type="arabicPeriod" startAt="6"/>
                      </a:pPr>
                      <a:r>
                        <a:rPr lang="en-US" sz="800" dirty="0">
                          <a:effectLst/>
                          <a:latin typeface="Helvetica" panose="020B0604020202020204" pitchFamily="34" charset="0"/>
                          <a:cs typeface="Helvetica" panose="020B0604020202020204" pitchFamily="34" charset="0"/>
                        </a:rPr>
                        <a:t>Uses differentiated, developmentally appropriate learning experiences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to address learners'  gender, needs, strengths, interests and     </a:t>
                      </a:r>
                    </a:p>
                    <a:p>
                      <a:pPr marL="0" marR="0" lvl="0" indent="0">
                        <a:lnSpc>
                          <a:spcPct val="107000"/>
                        </a:lnSpc>
                        <a:spcBef>
                          <a:spcPts val="0"/>
                        </a:spcBef>
                        <a:spcAft>
                          <a:spcPts val="0"/>
                        </a:spcAft>
                        <a:buFont typeface="+mj-lt"/>
                        <a:buNone/>
                      </a:pPr>
                      <a:r>
                        <a:rPr lang="en-US" sz="800" baseline="0" dirty="0">
                          <a:effectLst/>
                          <a:latin typeface="Helvetica" panose="020B0604020202020204" pitchFamily="34" charset="0"/>
                          <a:cs typeface="Helvetica" panose="020B0604020202020204" pitchFamily="34" charset="0"/>
                        </a:rPr>
                        <a:t>         </a:t>
                      </a:r>
                      <a:r>
                        <a:rPr lang="en-US" sz="800" dirty="0">
                          <a:effectLst/>
                          <a:latin typeface="Helvetica" panose="020B0604020202020204" pitchFamily="34" charset="0"/>
                          <a:cs typeface="Helvetica" panose="020B0604020202020204" pitchFamily="34" charset="0"/>
                        </a:rPr>
                        <a:t>experiences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1"/>
                  </a:ext>
                </a:extLst>
              </a:tr>
              <a:tr h="441195">
                <a:tc>
                  <a:txBody>
                    <a:bodyPr/>
                    <a:lstStyle/>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7.     Plans, manages and implements developmentally sequenced teaching    </a:t>
                      </a:r>
                    </a:p>
                    <a:p>
                      <a:pPr marL="0" marR="0" lvl="0" indent="0">
                        <a:lnSpc>
                          <a:spcPct val="107000"/>
                        </a:lnSpc>
                        <a:spcBef>
                          <a:spcPts val="0"/>
                        </a:spcBef>
                        <a:spcAft>
                          <a:spcPts val="0"/>
                        </a:spcAft>
                        <a:buFont typeface="+mj-lt"/>
                        <a:buNone/>
                      </a:pPr>
                      <a:r>
                        <a:rPr lang="en-US" sz="800" baseline="0" dirty="0">
                          <a:effectLst/>
                          <a:latin typeface="Helvetica" panose="020B0604020202020204" pitchFamily="34" charset="0"/>
                          <a:cs typeface="Helvetica" panose="020B0604020202020204" pitchFamily="34" charset="0"/>
                        </a:rPr>
                        <a:t>        </a:t>
                      </a:r>
                      <a:r>
                        <a:rPr lang="en-US" sz="800" dirty="0">
                          <a:effectLst/>
                          <a:latin typeface="Helvetica" panose="020B0604020202020204" pitchFamily="34" charset="0"/>
                          <a:cs typeface="Helvetica" panose="020B0604020202020204" pitchFamily="34" charset="0"/>
                        </a:rPr>
                        <a:t>and learning processes to meet curriculum requirements and varied </a:t>
                      </a:r>
                    </a:p>
                    <a:p>
                      <a:pPr marL="0" marR="0" lvl="0" indent="0">
                        <a:lnSpc>
                          <a:spcPct val="107000"/>
                        </a:lnSpc>
                        <a:spcBef>
                          <a:spcPts val="0"/>
                        </a:spcBef>
                        <a:spcAft>
                          <a:spcPts val="0"/>
                        </a:spcAft>
                        <a:buFont typeface="+mj-lt"/>
                        <a:buNone/>
                      </a:pPr>
                      <a:r>
                        <a:rPr lang="en-US" sz="800" baseline="0" dirty="0">
                          <a:effectLst/>
                          <a:latin typeface="Helvetica" panose="020B0604020202020204" pitchFamily="34" charset="0"/>
                          <a:cs typeface="Helvetica" panose="020B0604020202020204" pitchFamily="34" charset="0"/>
                        </a:rPr>
                        <a:t>        </a:t>
                      </a:r>
                      <a:r>
                        <a:rPr lang="en-US" sz="800" dirty="0">
                          <a:effectLst/>
                          <a:latin typeface="Helvetica" panose="020B0604020202020204" pitchFamily="34" charset="0"/>
                          <a:cs typeface="Helvetica" panose="020B0604020202020204" pitchFamily="34" charset="0"/>
                        </a:rPr>
                        <a:t>teaching strategies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2"/>
                  </a:ext>
                </a:extLst>
              </a:tr>
              <a:tr h="313569">
                <a:tc>
                  <a:txBody>
                    <a:bodyPr/>
                    <a:lstStyle/>
                    <a:p>
                      <a:pPr marL="228600" marR="0" lvl="0" indent="-228600">
                        <a:lnSpc>
                          <a:spcPct val="107000"/>
                        </a:lnSpc>
                        <a:spcBef>
                          <a:spcPts val="0"/>
                        </a:spcBef>
                        <a:spcAft>
                          <a:spcPts val="0"/>
                        </a:spcAft>
                        <a:buFont typeface="+mj-lt"/>
                        <a:buAutoNum type="arabicPeriod" startAt="8"/>
                      </a:pPr>
                      <a:r>
                        <a:rPr lang="en-US" sz="800" dirty="0">
                          <a:effectLst/>
                          <a:latin typeface="Helvetica" panose="020B0604020202020204" pitchFamily="34" charset="0"/>
                          <a:cs typeface="Helvetica" panose="020B0604020202020204" pitchFamily="34" charset="0"/>
                        </a:rPr>
                        <a:t>Selects, develops, organizes, and uses appropriate teaching and </a:t>
                      </a:r>
                    </a:p>
                    <a:p>
                      <a:pPr marL="0" marR="0" lvl="0" indent="0">
                        <a:lnSpc>
                          <a:spcPct val="107000"/>
                        </a:lnSpc>
                        <a:spcBef>
                          <a:spcPts val="0"/>
                        </a:spcBef>
                        <a:spcAft>
                          <a:spcPts val="0"/>
                        </a:spcAft>
                        <a:buFont typeface="+mj-lt"/>
                        <a:buNone/>
                      </a:pPr>
                      <a:r>
                        <a:rPr lang="en-US" sz="800" dirty="0">
                          <a:effectLst/>
                          <a:latin typeface="Helvetica" panose="020B0604020202020204" pitchFamily="34" charset="0"/>
                          <a:cs typeface="Helvetica" panose="020B0604020202020204" pitchFamily="34" charset="0"/>
                        </a:rPr>
                        <a:t>      learning resources, including ICT, to address learning goal</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3"/>
                  </a:ext>
                </a:extLst>
              </a:tr>
              <a:tr h="441195">
                <a:tc>
                  <a:txBody>
                    <a:bodyPr/>
                    <a:lstStyle/>
                    <a:p>
                      <a:pPr marL="228600" marR="0" lvl="0" indent="-228600">
                        <a:lnSpc>
                          <a:spcPct val="107000"/>
                        </a:lnSpc>
                        <a:spcBef>
                          <a:spcPts val="0"/>
                        </a:spcBef>
                        <a:spcAft>
                          <a:spcPts val="0"/>
                        </a:spcAft>
                        <a:buFont typeface="+mj-lt"/>
                        <a:buAutoNum type="arabicPeriod" startAt="9"/>
                      </a:pPr>
                      <a:r>
                        <a:rPr lang="en-US" sz="800" dirty="0">
                          <a:effectLst/>
                          <a:latin typeface="Helvetica" panose="020B0604020202020204" pitchFamily="34" charset="0"/>
                          <a:cs typeface="Helvetica" panose="020B0604020202020204" pitchFamily="34" charset="0"/>
                        </a:rPr>
                        <a:t>Designs, selects, organizes, and uses diagnostic, formative and summative assessment strategies consistent with curriculum requirements</a:t>
                      </a:r>
                      <a:endParaRPr lang="en-US" sz="8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4"/>
                  </a:ext>
                </a:extLst>
              </a:tr>
            </a:tbl>
          </a:graphicData>
        </a:graphic>
      </p:graphicFrame>
      <p:graphicFrame>
        <p:nvGraphicFramePr>
          <p:cNvPr id="30" name="Table 29"/>
          <p:cNvGraphicFramePr>
            <a:graphicFrameLocks noGrp="1"/>
          </p:cNvGraphicFramePr>
          <p:nvPr/>
        </p:nvGraphicFramePr>
        <p:xfrm>
          <a:off x="11537163" y="3454738"/>
          <a:ext cx="555677" cy="3252737"/>
        </p:xfrm>
        <a:graphic>
          <a:graphicData uri="http://schemas.openxmlformats.org/drawingml/2006/table">
            <a:tbl>
              <a:tblPr firstRow="1" bandRow="1">
                <a:tableStyleId>{5C22544A-7EE6-4342-B048-85BDC9FD1C3A}</a:tableStyleId>
              </a:tblPr>
              <a:tblGrid>
                <a:gridCol w="555677">
                  <a:extLst>
                    <a:ext uri="{9D8B030D-6E8A-4147-A177-3AD203B41FA5}">
                      <a16:colId xmlns:a16="http://schemas.microsoft.com/office/drawing/2014/main" val="20000"/>
                    </a:ext>
                  </a:extLst>
                </a:gridCol>
              </a:tblGrid>
              <a:tr h="306422">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2482">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5499">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0044">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0773">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851">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5329">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3136">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7883">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pic>
        <p:nvPicPr>
          <p:cNvPr id="6" name="Picture 5"/>
          <p:cNvPicPr>
            <a:picLocks noChangeAspect="1"/>
          </p:cNvPicPr>
          <p:nvPr/>
        </p:nvPicPr>
        <p:blipFill>
          <a:blip r:embed="rId3"/>
          <a:stretch>
            <a:fillRect/>
          </a:stretch>
        </p:blipFill>
        <p:spPr>
          <a:xfrm>
            <a:off x="0" y="28306"/>
            <a:ext cx="12191999" cy="731548"/>
          </a:xfrm>
          <a:prstGeom prst="rect">
            <a:avLst/>
          </a:prstGeom>
        </p:spPr>
      </p:pic>
      <p:sp>
        <p:nvSpPr>
          <p:cNvPr id="4" name="Oval 3"/>
          <p:cNvSpPr/>
          <p:nvPr/>
        </p:nvSpPr>
        <p:spPr>
          <a:xfrm>
            <a:off x="9846334" y="3313347"/>
            <a:ext cx="2165719" cy="52013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p:cNvSpPr txBox="1"/>
          <p:nvPr/>
        </p:nvSpPr>
        <p:spPr>
          <a:xfrm>
            <a:off x="9840035" y="1970925"/>
            <a:ext cx="2081779" cy="523220"/>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(4+4+7)/3= 5</a:t>
            </a:r>
          </a:p>
        </p:txBody>
      </p:sp>
      <p:sp>
        <p:nvSpPr>
          <p:cNvPr id="19" name="Flowchart: Summing Junction 18"/>
          <p:cNvSpPr/>
          <p:nvPr/>
        </p:nvSpPr>
        <p:spPr>
          <a:xfrm>
            <a:off x="11146340" y="1955939"/>
            <a:ext cx="865713" cy="678155"/>
          </a:xfrm>
          <a:prstGeom prst="flowChartSummingJunction">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Rectangle 16"/>
          <p:cNvSpPr/>
          <p:nvPr/>
        </p:nvSpPr>
        <p:spPr>
          <a:xfrm>
            <a:off x="171450" y="1041737"/>
            <a:ext cx="6035646" cy="35086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3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In case of </a:t>
            </a:r>
            <a:r>
              <a:rPr kumimoji="0" lang="en-PH" sz="30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multiple</a:t>
            </a:r>
            <a:r>
              <a:rPr kumimoji="0" lang="en-PH" sz="3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 observers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All observers must write their ratings on the Inter-Observer Agreement Form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The final rating for each indicator must be written under the column Final Rating</a:t>
            </a:r>
            <a:endPar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0" name="TextBox 19"/>
          <p:cNvSpPr txBox="1"/>
          <p:nvPr/>
        </p:nvSpPr>
        <p:spPr>
          <a:xfrm>
            <a:off x="1" y="14897"/>
            <a:ext cx="12191999" cy="769441"/>
          </a:xfrm>
          <a:prstGeom prst="rect">
            <a:avLst/>
          </a:prstGeom>
          <a:solidFill>
            <a:schemeClr val="accent6">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Helvetica" charset="0"/>
                <a:ea typeface="Helvetica" charset="0"/>
                <a:cs typeface="Helvetica" charset="0"/>
              </a:rPr>
              <a:t>INTER-OBSERVER AGREEMENT FORM</a:t>
            </a:r>
          </a:p>
        </p:txBody>
      </p:sp>
      <p:pic>
        <p:nvPicPr>
          <p:cNvPr id="23" name="Picture 22" descr="https://tse4.mm.bing.net/th?id=OIP.szTsVpTe6BDdd1_aPBHeugHaHZ&amp;pid=15.1&amp;P=0&amp;w=300&amp;h=30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5215" y="904577"/>
            <a:ext cx="365760" cy="274320"/>
          </a:xfrm>
          <a:prstGeom prst="rect">
            <a:avLst/>
          </a:prstGeom>
          <a:noFill/>
          <a:ln>
            <a:noFill/>
          </a:ln>
        </p:spPr>
      </p:pic>
      <p:sp>
        <p:nvSpPr>
          <p:cNvPr id="25" name="Rectangle 24"/>
          <p:cNvSpPr/>
          <p:nvPr/>
        </p:nvSpPr>
        <p:spPr>
          <a:xfrm>
            <a:off x="7401038" y="2151184"/>
            <a:ext cx="158043" cy="13194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ectangle 25"/>
          <p:cNvSpPr/>
          <p:nvPr/>
        </p:nvSpPr>
        <p:spPr>
          <a:xfrm>
            <a:off x="7831265" y="2151184"/>
            <a:ext cx="158043" cy="13194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ectangle 26"/>
          <p:cNvSpPr/>
          <p:nvPr/>
        </p:nvSpPr>
        <p:spPr>
          <a:xfrm>
            <a:off x="8223392" y="2152586"/>
            <a:ext cx="158043" cy="13194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p:cNvSpPr/>
          <p:nvPr/>
        </p:nvSpPr>
        <p:spPr>
          <a:xfrm>
            <a:off x="8565119" y="2151184"/>
            <a:ext cx="158043" cy="13194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2" name="Table 1"/>
          <p:cNvGraphicFramePr>
            <a:graphicFrameLocks noGrp="1"/>
          </p:cNvGraphicFramePr>
          <p:nvPr/>
        </p:nvGraphicFramePr>
        <p:xfrm>
          <a:off x="9952665" y="3456590"/>
          <a:ext cx="555677" cy="3252737"/>
        </p:xfrm>
        <a:graphic>
          <a:graphicData uri="http://schemas.openxmlformats.org/drawingml/2006/table">
            <a:tbl>
              <a:tblPr firstRow="1" bandRow="1">
                <a:tableStyleId>{5C22544A-7EE6-4342-B048-85BDC9FD1C3A}</a:tableStyleId>
              </a:tblPr>
              <a:tblGrid>
                <a:gridCol w="555677">
                  <a:extLst>
                    <a:ext uri="{9D8B030D-6E8A-4147-A177-3AD203B41FA5}">
                      <a16:colId xmlns:a16="http://schemas.microsoft.com/office/drawing/2014/main" val="20000"/>
                    </a:ext>
                  </a:extLst>
                </a:gridCol>
              </a:tblGrid>
              <a:tr h="306422">
                <a:tc>
                  <a:txBody>
                    <a:bodyPr/>
                    <a:lstStyle/>
                    <a:p>
                      <a:pPr algn="ctr"/>
                      <a:r>
                        <a:rPr lang="en-US" sz="1400" b="1" dirty="0">
                          <a:solidFill>
                            <a:schemeClr val="tx1"/>
                          </a:solidFill>
                          <a:latin typeface="HeVELTICA"/>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2482">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5499">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0044">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0773">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851">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5329">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3136">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7883">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graphicFrame>
        <p:nvGraphicFramePr>
          <p:cNvPr id="24" name="Table 23"/>
          <p:cNvGraphicFramePr>
            <a:graphicFrameLocks noGrp="1"/>
          </p:cNvGraphicFramePr>
          <p:nvPr/>
        </p:nvGraphicFramePr>
        <p:xfrm>
          <a:off x="10482436" y="3467995"/>
          <a:ext cx="555677" cy="3252737"/>
        </p:xfrm>
        <a:graphic>
          <a:graphicData uri="http://schemas.openxmlformats.org/drawingml/2006/table">
            <a:tbl>
              <a:tblPr firstRow="1" bandRow="1">
                <a:tableStyleId>{5C22544A-7EE6-4342-B048-85BDC9FD1C3A}</a:tableStyleId>
              </a:tblPr>
              <a:tblGrid>
                <a:gridCol w="555677">
                  <a:extLst>
                    <a:ext uri="{9D8B030D-6E8A-4147-A177-3AD203B41FA5}">
                      <a16:colId xmlns:a16="http://schemas.microsoft.com/office/drawing/2014/main" val="20000"/>
                    </a:ext>
                  </a:extLst>
                </a:gridCol>
              </a:tblGrid>
              <a:tr h="306422">
                <a:tc>
                  <a:txBody>
                    <a:bodyPr/>
                    <a:lstStyle/>
                    <a:p>
                      <a:pPr algn="ctr"/>
                      <a:r>
                        <a:rPr lang="en-US" sz="1400" b="1" dirty="0">
                          <a:solidFill>
                            <a:schemeClr val="tx1"/>
                          </a:solidFill>
                          <a:latin typeface="HeVELTICA"/>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2482">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5499">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0044">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0773">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851">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5329">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3136">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7883">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graphicFrame>
        <p:nvGraphicFramePr>
          <p:cNvPr id="29" name="Table 28"/>
          <p:cNvGraphicFramePr>
            <a:graphicFrameLocks noGrp="1"/>
          </p:cNvGraphicFramePr>
          <p:nvPr/>
        </p:nvGraphicFramePr>
        <p:xfrm>
          <a:off x="11023519" y="3453481"/>
          <a:ext cx="555677" cy="3252737"/>
        </p:xfrm>
        <a:graphic>
          <a:graphicData uri="http://schemas.openxmlformats.org/drawingml/2006/table">
            <a:tbl>
              <a:tblPr firstRow="1" bandRow="1">
                <a:tableStyleId>{5C22544A-7EE6-4342-B048-85BDC9FD1C3A}</a:tableStyleId>
              </a:tblPr>
              <a:tblGrid>
                <a:gridCol w="555677">
                  <a:extLst>
                    <a:ext uri="{9D8B030D-6E8A-4147-A177-3AD203B41FA5}">
                      <a16:colId xmlns:a16="http://schemas.microsoft.com/office/drawing/2014/main" val="20000"/>
                    </a:ext>
                  </a:extLst>
                </a:gridCol>
              </a:tblGrid>
              <a:tr h="306422">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2482">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5499">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0044">
                <a:tc>
                  <a:txBody>
                    <a:bodyPr/>
                    <a:lstStyle/>
                    <a:p>
                      <a:pPr algn="ctr"/>
                      <a:r>
                        <a:rPr lang="en-US" sz="1400" b="1" dirty="0">
                          <a:solidFill>
                            <a:schemeClr val="tx1"/>
                          </a:solidFill>
                          <a:latin typeface="HeVELTICA"/>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0773">
                <a:tc>
                  <a:txBody>
                    <a:bodyPr/>
                    <a:lstStyle/>
                    <a:p>
                      <a:pPr algn="ctr"/>
                      <a:r>
                        <a:rPr lang="en-US" sz="1400" b="1" dirty="0">
                          <a:solidFill>
                            <a:schemeClr val="tx1"/>
                          </a:solidFill>
                          <a:latin typeface="HeVELTICA"/>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851">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5329">
                <a:tc>
                  <a:txBody>
                    <a:bodyPr/>
                    <a:lstStyle/>
                    <a:p>
                      <a:pPr algn="ctr"/>
                      <a:r>
                        <a:rPr lang="en-US" sz="1400" b="1" dirty="0">
                          <a:solidFill>
                            <a:schemeClr val="tx1"/>
                          </a:solidFill>
                          <a:latin typeface="HeVELTICA"/>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3136">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7883">
                <a:tc>
                  <a:txBody>
                    <a:bodyPr/>
                    <a:lstStyle/>
                    <a:p>
                      <a:pPr algn="ctr"/>
                      <a:endParaRPr lang="en-US" sz="1400" b="1" dirty="0">
                        <a:solidFill>
                          <a:schemeClr val="tx1"/>
                        </a:solidFill>
                        <a:latin typeface="HeVELTIC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13" name="Oval 12"/>
          <p:cNvSpPr/>
          <p:nvPr/>
        </p:nvSpPr>
        <p:spPr>
          <a:xfrm>
            <a:off x="9840035" y="3742579"/>
            <a:ext cx="2165719" cy="45369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ectangle 20"/>
          <p:cNvSpPr/>
          <p:nvPr/>
        </p:nvSpPr>
        <p:spPr>
          <a:xfrm>
            <a:off x="169529" y="4550390"/>
            <a:ext cx="6073560" cy="1372107"/>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457200" marR="46990" lvl="0" indent="-457200" algn="l" defTabSz="914400" rtl="0" eaLnBrk="1" fontAlgn="auto" latinLnBrk="0" hangingPunct="1">
              <a:lnSpc>
                <a:spcPct val="99000"/>
              </a:lnSpc>
              <a:spcBef>
                <a:spcPts val="0"/>
              </a:spcBef>
              <a:spcAft>
                <a:spcPts val="0"/>
              </a:spcAft>
              <a:buClr>
                <a:srgbClr val="000000"/>
              </a:buClr>
              <a:buSzPts val="2400"/>
              <a:buFont typeface="Wingdings" panose="05000000000000000000" pitchFamily="2" charset="2"/>
              <a:buChar char="q"/>
              <a:tabLst/>
              <a:defRPr sz="2400">
                <a:uFill>
                  <a:solidFill>
                    <a:srgbClr val="000000"/>
                  </a:solidFill>
                </a:uFill>
                <a:latin typeface="Century Gothic"/>
                <a:ea typeface="Century Gothic"/>
                <a:cs typeface="Century Gothic"/>
                <a:sym typeface="Century Gothic"/>
              </a:defRPr>
            </a:pPr>
            <a:r>
              <a:rPr kumimoji="0" lang="en-PH" sz="2800" b="0"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The final rating is </a:t>
            </a:r>
            <a:r>
              <a:rPr kumimoji="0" lang="en-PH" sz="2800" b="1"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NOT</a:t>
            </a:r>
            <a:r>
              <a:rPr kumimoji="0" lang="en-PH" sz="2800" b="0" i="0" u="none" strike="noStrike" kern="1200" cap="none" spc="0" normalizeH="0" baseline="0" noProof="0" dirty="0">
                <a:ln>
                  <a:noFill/>
                </a:ln>
                <a:solidFill>
                  <a:prstClr val="black"/>
                </a:solidFill>
                <a:effectLst/>
                <a:uLnTx/>
                <a:uFill>
                  <a:solidFill>
                    <a:srgbClr val="000000"/>
                  </a:solidFill>
                </a:uFill>
                <a:latin typeface="Helvetica" panose="020B0604020202020204" pitchFamily="34" charset="0"/>
                <a:cs typeface="Helvetica" panose="020B0604020202020204" pitchFamily="34" charset="0"/>
                <a:sym typeface="Century Gothic"/>
              </a:rPr>
              <a:t> an average; it is based on reasoned and consensual judgment.</a:t>
            </a:r>
          </a:p>
        </p:txBody>
      </p:sp>
    </p:spTree>
    <p:extLst>
      <p:ext uri="{BB962C8B-B14F-4D97-AF65-F5344CB8AC3E}">
        <p14:creationId xmlns:p14="http://schemas.microsoft.com/office/powerpoint/2010/main" val="211771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118F5F-861F-4632-AA49-5AD1E84190F0}"/>
              </a:ext>
            </a:extLst>
          </p:cNvPr>
          <p:cNvSpPr txBox="1"/>
          <p:nvPr/>
        </p:nvSpPr>
        <p:spPr>
          <a:xfrm>
            <a:off x="2242868" y="2432649"/>
            <a:ext cx="9437298" cy="1446550"/>
          </a:xfrm>
          <a:prstGeom prst="rect">
            <a:avLst/>
          </a:prstGeom>
          <a:noFill/>
        </p:spPr>
        <p:txBody>
          <a:bodyPr wrap="square" rtlCol="0">
            <a:spAutoFit/>
          </a:bodyPr>
          <a:lstStyle/>
          <a:p>
            <a:r>
              <a:rPr lang="en-US" sz="4400" dirty="0"/>
              <a:t>ALTERNATIVE CLASSROOM  OBSERVATION PROCESSES</a:t>
            </a:r>
          </a:p>
        </p:txBody>
      </p:sp>
    </p:spTree>
    <p:extLst>
      <p:ext uri="{BB962C8B-B14F-4D97-AF65-F5344CB8AC3E}">
        <p14:creationId xmlns:p14="http://schemas.microsoft.com/office/powerpoint/2010/main" val="1409423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37312" y="411614"/>
            <a:ext cx="9151434" cy="615513"/>
          </a:xfrm>
          <a:prstGeom prst="rect">
            <a:avLst/>
          </a:prstGeom>
          <a:solidFill>
            <a:srgbClr val="FFC00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a:solidFill>
                  <a:srgbClr val="FFFFFF"/>
                </a:solidFill>
                <a:ea typeface="Arial"/>
                <a:cs typeface="Arial"/>
                <a:sym typeface="Arial"/>
              </a:rPr>
              <a:t>PRE- OBSERVATION</a:t>
            </a:r>
            <a:endParaRPr sz="3400" kern="0">
              <a:solidFill>
                <a:srgbClr val="000000"/>
              </a:solidFil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3961595267"/>
              </p:ext>
            </p:extLst>
          </p:nvPr>
        </p:nvGraphicFramePr>
        <p:xfrm>
          <a:off x="421255" y="1395754"/>
          <a:ext cx="11349490" cy="4676092"/>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2115772">
                <a:tc>
                  <a:txBody>
                    <a:bodyPr/>
                    <a:lstStyle/>
                    <a:p>
                      <a:endParaRPr lang="en-US" sz="1800" dirty="0"/>
                    </a:p>
                  </a:txBody>
                  <a:tcPr/>
                </a:tc>
                <a:tc>
                  <a:txBody>
                    <a:bodyPr/>
                    <a:lstStyle/>
                    <a:p>
                      <a:r>
                        <a:rPr lang="en-US" sz="1800" dirty="0"/>
                        <a:t>Online Observation and Through Two – Way Radio Instruction </a:t>
                      </a:r>
                    </a:p>
                  </a:txBody>
                  <a:tcPr/>
                </a:tc>
                <a:tc>
                  <a:txBody>
                    <a:bodyPr/>
                    <a:lstStyle/>
                    <a:p>
                      <a:r>
                        <a:rPr lang="en-US" sz="1800" dirty="0"/>
                        <a:t>Observation of a Video Lesson or an Audio Lesson</a:t>
                      </a:r>
                    </a:p>
                  </a:txBody>
                  <a:tcPr/>
                </a:tc>
                <a:tc>
                  <a:txBody>
                    <a:bodyPr/>
                    <a:lstStyle/>
                    <a:p>
                      <a:r>
                        <a:rPr lang="en-US" sz="1800" dirty="0"/>
                        <a:t>Observation of a Demonstration Teaching Via Learning Action Cell (LAC) </a:t>
                      </a:r>
                    </a:p>
                  </a:txBody>
                  <a:tcPr/>
                </a:tc>
                <a:tc>
                  <a:txBody>
                    <a:bodyPr/>
                    <a:lstStyle/>
                    <a:p>
                      <a:r>
                        <a:rPr lang="en-US" sz="1800" dirty="0"/>
                        <a:t>Observation during Limited Face-to-Face Classes in Low –Risk Areas</a:t>
                      </a:r>
                    </a:p>
                  </a:txBody>
                  <a:tcPr/>
                </a:tc>
                <a:extLst>
                  <a:ext uri="{0D108BD9-81ED-4DB2-BD59-A6C34878D82A}">
                    <a16:rowId xmlns:a16="http://schemas.microsoft.com/office/drawing/2014/main" val="3792714048"/>
                  </a:ext>
                </a:extLst>
              </a:tr>
              <a:tr h="612763">
                <a:tc>
                  <a:txBody>
                    <a:bodyPr/>
                    <a:lstStyle/>
                    <a:p>
                      <a:r>
                        <a:rPr lang="en-US" sz="2800" b="1" dirty="0"/>
                        <a:t>Observer/s</a:t>
                      </a:r>
                    </a:p>
                  </a:txBody>
                  <a:tcPr/>
                </a:tc>
                <a:tc gridSpan="4">
                  <a:txBody>
                    <a:bodyPr/>
                    <a:lstStyle/>
                    <a:p>
                      <a:r>
                        <a:rPr lang="en-US" sz="3200" dirty="0"/>
                        <a:t>1. Review the COT-RPMS rubric appropriate to the position of the teacher to be observed.</a:t>
                      </a:r>
                    </a:p>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806039309"/>
                  </a:ext>
                </a:extLst>
              </a:tr>
              <a:tr h="452887">
                <a:tc>
                  <a:txBody>
                    <a:bodyPr/>
                    <a:lstStyle/>
                    <a:p>
                      <a:r>
                        <a:rPr lang="en-US" sz="2800" b="1" dirty="0"/>
                        <a:t>Teacher </a:t>
                      </a:r>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lang="en-US" sz="3200" b="0" i="0" u="none" strike="noStrike" cap="none" noProof="0" dirty="0">
                          <a:solidFill>
                            <a:schemeClr val="dk1"/>
                          </a:solidFill>
                          <a:latin typeface="+mn-lt"/>
                          <a:ea typeface="+mn-ea"/>
                          <a:cs typeface="+mn-cs"/>
                          <a:sym typeface="Arial"/>
                        </a:rPr>
                        <a:t>2. Review the COT-RPMS rubric appropriate to his/her position</a:t>
                      </a:r>
                      <a:r>
                        <a:rPr kumimoji="0" lang="en-US" sz="2400" b="0" i="0" u="none" strike="noStrike" kern="0" cap="none" spc="0" normalizeH="0" baseline="0" noProof="0" dirty="0">
                          <a:ln>
                            <a:noFill/>
                          </a:ln>
                          <a:solidFill>
                            <a:srgbClr val="000000"/>
                          </a:solidFill>
                          <a:effectLst/>
                          <a:uLnTx/>
                          <a:uFillTx/>
                          <a:latin typeface="+mn-lt"/>
                          <a:ea typeface="Arial"/>
                          <a:cs typeface="Arial"/>
                          <a:sym typeface="Arial"/>
                        </a:rPr>
                        <a:t>.</a:t>
                      </a:r>
                    </a:p>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607546801"/>
                  </a:ext>
                </a:extLst>
              </a:tr>
            </a:tbl>
          </a:graphicData>
        </a:graphic>
      </p:graphicFrame>
    </p:spTree>
    <p:extLst>
      <p:ext uri="{BB962C8B-B14F-4D97-AF65-F5344CB8AC3E}">
        <p14:creationId xmlns:p14="http://schemas.microsoft.com/office/powerpoint/2010/main" val="3265194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02806" y="0"/>
            <a:ext cx="9151434" cy="615513"/>
          </a:xfrm>
          <a:prstGeom prst="rect">
            <a:avLst/>
          </a:prstGeom>
          <a:solidFill>
            <a:srgbClr val="FFC00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dirty="0">
                <a:solidFill>
                  <a:srgbClr val="FFFFFF"/>
                </a:solidFill>
                <a:ea typeface="Arial"/>
                <a:cs typeface="Arial"/>
                <a:sym typeface="Arial"/>
              </a:rPr>
              <a:t>PRE- OBSERVATION</a:t>
            </a:r>
            <a:endParaRPr sz="3400" kern="0" dirty="0">
              <a:solidFill>
                <a:srgbClr val="000000"/>
              </a:solidFil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1262518543"/>
              </p:ext>
            </p:extLst>
          </p:nvPr>
        </p:nvGraphicFramePr>
        <p:xfrm>
          <a:off x="203778" y="768335"/>
          <a:ext cx="11349490" cy="5049328"/>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1727008">
                <a:tc>
                  <a:txBody>
                    <a:bodyPr/>
                    <a:lstStyle/>
                    <a:p>
                      <a:endParaRPr lang="en-US" sz="1800" dirty="0"/>
                    </a:p>
                  </a:txBody>
                  <a:tcPr/>
                </a:tc>
                <a:tc>
                  <a:txBody>
                    <a:bodyPr/>
                    <a:lstStyle/>
                    <a:p>
                      <a:r>
                        <a:rPr lang="en-US" sz="1800" dirty="0"/>
                        <a:t>Online Observation and Through Two – Way Radio Instruction </a:t>
                      </a:r>
                    </a:p>
                  </a:txBody>
                  <a:tcPr>
                    <a:lnR w="12700" cap="flat" cmpd="sng" algn="ctr">
                      <a:solidFill>
                        <a:schemeClr val="tx1"/>
                      </a:solidFill>
                      <a:prstDash val="solid"/>
                      <a:round/>
                      <a:headEnd type="none" w="med" len="med"/>
                      <a:tailEnd type="none" w="med" len="med"/>
                    </a:lnR>
                  </a:tcPr>
                </a:tc>
                <a:tc>
                  <a:txBody>
                    <a:bodyPr/>
                    <a:lstStyle/>
                    <a:p>
                      <a:r>
                        <a:rPr lang="en-US" sz="1800" dirty="0"/>
                        <a:t>Observation of a Video Lesson or an Audio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of a Demonstration Teaching Via Learning Action Cell (LAC)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during Limited Face-to-Face Classes in Low –Risk Areas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2714048"/>
                  </a:ext>
                </a:extLst>
              </a:tr>
              <a:tr h="612763">
                <a:tc>
                  <a:txBody>
                    <a:bodyPr/>
                    <a:lstStyle/>
                    <a:p>
                      <a:pPr marR="0" algn="l" rtl="0">
                        <a:lnSpc>
                          <a:spcPct val="100000"/>
                        </a:lnSpc>
                        <a:spcBef>
                          <a:spcPts val="0"/>
                        </a:spcBef>
                        <a:spcAft>
                          <a:spcPts val="0"/>
                        </a:spcAft>
                        <a:buClr>
                          <a:srgbClr val="000000"/>
                        </a:buClr>
                        <a:buFont typeface="Arial"/>
                      </a:pPr>
                      <a:r>
                        <a:rPr lang="en-US" sz="2800" b="1" i="0" u="none" strike="noStrike" cap="none" dirty="0">
                          <a:solidFill>
                            <a:schemeClr val="dk1"/>
                          </a:solidFill>
                          <a:latin typeface="+mn-lt"/>
                          <a:ea typeface="+mn-ea"/>
                          <a:cs typeface="+mn-cs"/>
                          <a:sym typeface="Arial"/>
                        </a:rPr>
                        <a:t>Observer/s</a:t>
                      </a:r>
                    </a:p>
                    <a:p>
                      <a:endParaRPr lang="en-US" sz="2200" b="1" dirty="0"/>
                    </a:p>
                    <a:p>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2. Meet with the teacher to       discuss the schedule …</a:t>
                      </a:r>
                      <a:endParaRPr lang="en-US" sz="2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…and the</a:t>
                      </a:r>
                      <a:r>
                        <a:rPr kumimoji="0" lang="en-US" sz="32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2400" b="1" i="0" u="none" strike="noStrike" kern="0" cap="none" spc="0" normalizeH="0" baseline="0" noProof="0" dirty="0">
                          <a:ln>
                            <a:noFill/>
                          </a:ln>
                          <a:solidFill>
                            <a:srgbClr val="000000"/>
                          </a:solidFill>
                          <a:effectLst/>
                          <a:uLnTx/>
                          <a:uFillTx/>
                          <a:latin typeface="+mn-lt"/>
                          <a:ea typeface="Arial"/>
                          <a:cs typeface="Arial"/>
                          <a:sym typeface="Arial"/>
                        </a:rPr>
                        <a:t>online platform </a:t>
                      </a:r>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to be used for online observation ; </a:t>
                      </a: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endParaRPr kumimoji="0" lang="en-US" sz="2200" b="0" i="0" u="none" strike="noStrike" kern="0" cap="none" spc="0" normalizeH="0" baseline="0" noProof="0" dirty="0">
                        <a:ln>
                          <a:noFill/>
                        </a:ln>
                        <a:solidFill>
                          <a:srgbClr val="000000"/>
                        </a:solidFill>
                        <a:effectLst/>
                        <a:uLnTx/>
                        <a:uFillTx/>
                        <a:latin typeface="+mn-lt"/>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200" b="1" i="0" u="none" strike="noStrike" kern="0" cap="none" spc="0" normalizeH="0" baseline="0" noProof="0" dirty="0">
                          <a:ln>
                            <a:noFill/>
                          </a:ln>
                          <a:solidFill>
                            <a:srgbClr val="000000"/>
                          </a:solidFill>
                          <a:effectLst/>
                          <a:uLnTx/>
                          <a:uFillTx/>
                          <a:latin typeface="+mn-lt"/>
                          <a:ea typeface="Arial"/>
                          <a:cs typeface="Arial"/>
                          <a:sym typeface="Arial"/>
                        </a:rPr>
                        <a:t>Handheld radio </a:t>
                      </a:r>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for two –way radio instruction </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…of </a:t>
                      </a:r>
                      <a:r>
                        <a:rPr kumimoji="0" lang="en-US" sz="2200" b="1" i="0" u="none" strike="noStrike" kern="0" cap="none" spc="0" normalizeH="0" baseline="0" noProof="0" dirty="0">
                          <a:ln>
                            <a:noFill/>
                          </a:ln>
                          <a:solidFill>
                            <a:srgbClr val="000000"/>
                          </a:solidFill>
                          <a:effectLst/>
                          <a:uLnTx/>
                          <a:uFillTx/>
                          <a:latin typeface="+mn-lt"/>
                          <a:ea typeface="Arial"/>
                          <a:cs typeface="Arial"/>
                          <a:sym typeface="Arial"/>
                        </a:rPr>
                        <a:t>submission of the video or audio lesson</a:t>
                      </a:r>
                    </a:p>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kumimoji="0" lang="en-US" sz="2200" b="0" i="0" u="none" strike="noStrike" kern="0" cap="none" spc="0" normalizeH="0" baseline="0" dirty="0">
                          <a:ln>
                            <a:noFill/>
                          </a:ln>
                          <a:solidFill>
                            <a:srgbClr val="000000"/>
                          </a:solidFill>
                          <a:effectLst/>
                          <a:uLnTx/>
                          <a:uFillTx/>
                          <a:latin typeface="+mn-lt"/>
                          <a:cs typeface="Arial"/>
                          <a:sym typeface="Arial"/>
                        </a:rPr>
                        <a:t>…of the </a:t>
                      </a:r>
                      <a:r>
                        <a:rPr kumimoji="0" lang="en-US" sz="2200" b="1" i="0" u="none" strike="noStrike" kern="0" cap="none" spc="0" normalizeH="0" baseline="0" dirty="0">
                          <a:ln>
                            <a:noFill/>
                          </a:ln>
                          <a:solidFill>
                            <a:srgbClr val="000000"/>
                          </a:solidFill>
                          <a:effectLst/>
                          <a:uLnTx/>
                          <a:uFillTx/>
                          <a:latin typeface="+mn-lt"/>
                          <a:cs typeface="Arial"/>
                          <a:sym typeface="Arial"/>
                        </a:rPr>
                        <a:t>LAC session </a:t>
                      </a:r>
                      <a:r>
                        <a:rPr kumimoji="0" lang="en-US" sz="2200" b="0" i="0" u="none" strike="noStrike" kern="0" cap="none" spc="0" normalizeH="0" baseline="0" dirty="0">
                          <a:ln>
                            <a:noFill/>
                          </a:ln>
                          <a:solidFill>
                            <a:srgbClr val="000000"/>
                          </a:solidFill>
                          <a:effectLst/>
                          <a:uLnTx/>
                          <a:uFillTx/>
                          <a:latin typeface="+mn-lt"/>
                          <a:cs typeface="Arial"/>
                          <a:sym typeface="Arial"/>
                        </a:rPr>
                        <a:t>intended for demonstration teaching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kumimoji="0" lang="en-US" sz="2200" b="0" i="0" u="none" strike="noStrike" kern="0" cap="none" spc="0" normalizeH="0" baseline="0" dirty="0">
                          <a:ln>
                            <a:noFill/>
                          </a:ln>
                          <a:solidFill>
                            <a:srgbClr val="000000"/>
                          </a:solidFill>
                          <a:effectLst/>
                          <a:uLnTx/>
                          <a:uFillTx/>
                          <a:latin typeface="+mn-lt"/>
                          <a:cs typeface="Arial"/>
                          <a:sym typeface="Arial"/>
                        </a:rPr>
                        <a:t>…of </a:t>
                      </a:r>
                      <a:r>
                        <a:rPr kumimoji="0" lang="en-US" sz="2200" b="1" i="0" u="none" strike="noStrike" kern="0" cap="none" spc="0" normalizeH="0" baseline="0" dirty="0">
                          <a:ln>
                            <a:noFill/>
                          </a:ln>
                          <a:solidFill>
                            <a:srgbClr val="000000"/>
                          </a:solidFill>
                          <a:effectLst/>
                          <a:uLnTx/>
                          <a:uFillTx/>
                          <a:latin typeface="+mn-lt"/>
                          <a:cs typeface="Arial"/>
                          <a:sym typeface="Arial"/>
                        </a:rPr>
                        <a:t>the onsite observation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06039309"/>
                  </a:ext>
                </a:extLst>
              </a:tr>
            </a:tbl>
          </a:graphicData>
        </a:graphic>
      </p:graphicFrame>
    </p:spTree>
    <p:extLst>
      <p:ext uri="{BB962C8B-B14F-4D97-AF65-F5344CB8AC3E}">
        <p14:creationId xmlns:p14="http://schemas.microsoft.com/office/powerpoint/2010/main" val="3176773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02806" y="0"/>
            <a:ext cx="9151434" cy="615513"/>
          </a:xfrm>
          <a:prstGeom prst="rect">
            <a:avLst/>
          </a:prstGeom>
          <a:solidFill>
            <a:srgbClr val="FFC00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dirty="0">
                <a:solidFill>
                  <a:srgbClr val="FFFFFF"/>
                </a:solidFill>
                <a:ea typeface="Arial"/>
                <a:cs typeface="Arial"/>
                <a:sym typeface="Arial"/>
              </a:rPr>
              <a:t>PRE- OBSERVATION</a:t>
            </a:r>
            <a:endParaRPr sz="3400" kern="0" dirty="0">
              <a:solidFill>
                <a:srgbClr val="000000"/>
              </a:solidFil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1697285626"/>
              </p:ext>
            </p:extLst>
          </p:nvPr>
        </p:nvGraphicFramePr>
        <p:xfrm>
          <a:off x="203778" y="768335"/>
          <a:ext cx="11349490" cy="4013008"/>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1727008">
                <a:tc>
                  <a:txBody>
                    <a:bodyPr/>
                    <a:lstStyle/>
                    <a:p>
                      <a:endParaRPr lang="en-US" sz="1800" dirty="0"/>
                    </a:p>
                  </a:txBody>
                  <a:tcPr/>
                </a:tc>
                <a:tc>
                  <a:txBody>
                    <a:bodyPr/>
                    <a:lstStyle/>
                    <a:p>
                      <a:r>
                        <a:rPr lang="en-US" sz="1800" dirty="0"/>
                        <a:t>Online Observation and Through Two – Way Radio Instruction </a:t>
                      </a:r>
                    </a:p>
                  </a:txBody>
                  <a:tcPr>
                    <a:lnR w="12700" cap="flat" cmpd="sng" algn="ctr">
                      <a:solidFill>
                        <a:schemeClr val="tx1"/>
                      </a:solidFill>
                      <a:prstDash val="solid"/>
                      <a:round/>
                      <a:headEnd type="none" w="med" len="med"/>
                      <a:tailEnd type="none" w="med" len="med"/>
                    </a:lnR>
                  </a:tcPr>
                </a:tc>
                <a:tc>
                  <a:txBody>
                    <a:bodyPr/>
                    <a:lstStyle/>
                    <a:p>
                      <a:r>
                        <a:rPr lang="en-US" sz="1800" dirty="0"/>
                        <a:t>Observation of a Video Lesson or an Audio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of a Demonstration Teaching Via Learning Action Cell (LAC)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during Limited Face-to-Face Classes in Low –Risk Areas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2714048"/>
                  </a:ext>
                </a:extLst>
              </a:tr>
              <a:tr h="612763">
                <a:tc>
                  <a:txBody>
                    <a:bodyPr/>
                    <a:lstStyle/>
                    <a:p>
                      <a:pPr marR="0" algn="l" rtl="0">
                        <a:lnSpc>
                          <a:spcPct val="100000"/>
                        </a:lnSpc>
                        <a:spcBef>
                          <a:spcPts val="0"/>
                        </a:spcBef>
                        <a:spcAft>
                          <a:spcPts val="0"/>
                        </a:spcAft>
                        <a:buClr>
                          <a:srgbClr val="000000"/>
                        </a:buClr>
                        <a:buFont typeface="Arial"/>
                      </a:pPr>
                      <a:r>
                        <a:rPr lang="en-US" sz="2800" b="1" i="0" u="none" strike="noStrike" cap="none" dirty="0">
                          <a:solidFill>
                            <a:schemeClr val="dk1"/>
                          </a:solidFill>
                          <a:latin typeface="+mn-lt"/>
                          <a:ea typeface="+mn-ea"/>
                          <a:cs typeface="+mn-cs"/>
                          <a:sym typeface="Arial"/>
                        </a:rPr>
                        <a:t>Teacher </a:t>
                      </a:r>
                    </a:p>
                    <a:p>
                      <a:endParaRPr lang="en-US" sz="2200" b="1" dirty="0"/>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200" b="0" i="0" u="none" strike="noStrike" kern="0" cap="none" spc="0" normalizeH="0" baseline="0" noProof="0" dirty="0">
                          <a:ln>
                            <a:noFill/>
                          </a:ln>
                          <a:solidFill>
                            <a:srgbClr val="000000"/>
                          </a:solidFill>
                          <a:effectLst/>
                          <a:uLnTx/>
                          <a:uFillTx/>
                          <a:latin typeface="+mn-lt"/>
                          <a:ea typeface="Arial"/>
                          <a:cs typeface="Arial"/>
                          <a:sym typeface="Arial"/>
                        </a:rPr>
                        <a:t>Plans the Lesson based on the Indicator </a:t>
                      </a:r>
                    </a:p>
                  </a:txBody>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1"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06039309"/>
                  </a:ext>
                </a:extLst>
              </a:tr>
              <a:tr h="612763">
                <a:tc>
                  <a:txBody>
                    <a:bodyPr/>
                    <a:lstStyle/>
                    <a:p>
                      <a:endParaRPr lang="en-US" sz="2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endParaRPr kumimoji="0" lang="en-US" sz="2200" b="0" i="0" u="none" strike="noStrike" kern="0" cap="none" spc="0" normalizeH="0" baseline="0" noProof="0" dirty="0">
                        <a:ln>
                          <a:noFill/>
                        </a:ln>
                        <a:solidFill>
                          <a:srgbClr val="000000"/>
                        </a:solidFill>
                        <a:effectLst/>
                        <a:uLnTx/>
                        <a:uFillTx/>
                        <a:latin typeface="+mn-lt"/>
                        <a:ea typeface="Arial"/>
                        <a:cs typeface="Arial"/>
                        <a:sym typeface="Arial"/>
                      </a:endParaRPr>
                    </a:p>
                  </a:txBody>
                  <a:tcPr>
                    <a:lnR w="12700" cap="flat" cmpd="sng" algn="ctr">
                      <a:solidFill>
                        <a:schemeClr val="tx1"/>
                      </a:solidFill>
                      <a:prstDash val="solid"/>
                      <a:round/>
                      <a:headEnd type="none" w="med" len="med"/>
                      <a:tailEnd type="none" w="med" len="med"/>
                    </a:lnR>
                  </a:tcPr>
                </a:tc>
                <a:tc>
                  <a:txBody>
                    <a:bodyPr/>
                    <a:lstStyle/>
                    <a:p>
                      <a:r>
                        <a:rPr kumimoji="0" lang="en-US" sz="2200" b="0" i="0" u="none" strike="noStrike" kern="0" cap="none" spc="0" normalizeH="0" baseline="0" dirty="0">
                          <a:ln>
                            <a:noFill/>
                          </a:ln>
                          <a:solidFill>
                            <a:srgbClr val="000000"/>
                          </a:solidFill>
                          <a:effectLst/>
                          <a:uLnTx/>
                          <a:uFillTx/>
                          <a:latin typeface="+mn-lt"/>
                          <a:cs typeface="Arial"/>
                          <a:sym typeface="Arial"/>
                        </a:rPr>
                        <a:t>Delivers the lesson using a video or audio recording device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kumimoji="0" lang="en-US" sz="2200" b="1"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36736355"/>
                  </a:ext>
                </a:extLst>
              </a:tr>
            </a:tbl>
          </a:graphicData>
        </a:graphic>
      </p:graphicFrame>
    </p:spTree>
    <p:extLst>
      <p:ext uri="{BB962C8B-B14F-4D97-AF65-F5344CB8AC3E}">
        <p14:creationId xmlns:p14="http://schemas.microsoft.com/office/powerpoint/2010/main" val="3380102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8;p20"/>
          <p:cNvSpPr txBox="1"/>
          <p:nvPr/>
        </p:nvSpPr>
        <p:spPr>
          <a:xfrm>
            <a:off x="334925" y="506501"/>
            <a:ext cx="5122301"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buClr>
                <a:srgbClr val="000000"/>
              </a:buClr>
              <a:buSzPts val="2400"/>
            </a:pPr>
            <a:r>
              <a:rPr lang="en-US" sz="4000" kern="0" dirty="0">
                <a:solidFill>
                  <a:srgbClr val="000000"/>
                </a:solidFill>
                <a:ea typeface="Arial"/>
                <a:cs typeface="Arial"/>
                <a:sym typeface="Arial"/>
              </a:rPr>
              <a:t>Tools/ Forms Needed</a:t>
            </a:r>
            <a:endParaRPr sz="4000" kern="0" dirty="0">
              <a:solidFill>
                <a:srgbClr val="000000"/>
              </a:solidFill>
              <a:ea typeface="Arial"/>
              <a:cs typeface="Arial"/>
              <a:sym typeface="Arial"/>
            </a:endParaRPr>
          </a:p>
        </p:txBody>
      </p:sp>
      <p:grpSp>
        <p:nvGrpSpPr>
          <p:cNvPr id="6" name="Google Shape;182;p20"/>
          <p:cNvGrpSpPr/>
          <p:nvPr/>
        </p:nvGrpSpPr>
        <p:grpSpPr>
          <a:xfrm>
            <a:off x="2191109" y="1397480"/>
            <a:ext cx="6950241" cy="3224274"/>
            <a:chOff x="3966355" y="2188916"/>
            <a:chExt cx="5119142" cy="3457141"/>
          </a:xfrm>
        </p:grpSpPr>
        <p:pic>
          <p:nvPicPr>
            <p:cNvPr id="7" name="Google Shape;183;p20"/>
            <p:cNvPicPr preferRelativeResize="0"/>
            <p:nvPr/>
          </p:nvPicPr>
          <p:blipFill rotWithShape="1">
            <a:blip r:embed="rId3">
              <a:alphaModFix/>
            </a:blip>
            <a:srcRect l="3491" t="17743" r="8570" b="13934"/>
            <a:stretch/>
          </p:blipFill>
          <p:spPr>
            <a:xfrm>
              <a:off x="3966355" y="2188916"/>
              <a:ext cx="5119142" cy="2236159"/>
            </a:xfrm>
            <a:prstGeom prst="rect">
              <a:avLst/>
            </a:prstGeom>
            <a:noFill/>
            <a:ln w="9525" cap="flat" cmpd="sng">
              <a:solidFill>
                <a:srgbClr val="A5A5A5"/>
              </a:solidFill>
              <a:prstDash val="solid"/>
              <a:round/>
              <a:headEnd type="none" w="sm" len="sm"/>
              <a:tailEnd type="none" w="sm" len="sm"/>
            </a:ln>
          </p:spPr>
        </p:pic>
        <p:pic>
          <p:nvPicPr>
            <p:cNvPr id="8" name="Google Shape;184;p20"/>
            <p:cNvPicPr preferRelativeResize="0"/>
            <p:nvPr/>
          </p:nvPicPr>
          <p:blipFill rotWithShape="1">
            <a:blip r:embed="rId4">
              <a:alphaModFix/>
            </a:blip>
            <a:srcRect l="3333" t="55011" r="8253" b="7722"/>
            <a:stretch/>
          </p:blipFill>
          <p:spPr>
            <a:xfrm>
              <a:off x="3968578" y="4436870"/>
              <a:ext cx="5102405" cy="1209187"/>
            </a:xfrm>
            <a:prstGeom prst="rect">
              <a:avLst/>
            </a:prstGeom>
            <a:noFill/>
            <a:ln w="9525" cap="flat" cmpd="sng">
              <a:solidFill>
                <a:srgbClr val="A5A5A5"/>
              </a:solidFill>
              <a:prstDash val="solid"/>
              <a:round/>
              <a:headEnd type="none" w="sm" len="sm"/>
              <a:tailEnd type="none" w="sm" len="sm"/>
            </a:ln>
          </p:spPr>
        </p:pic>
      </p:grpSp>
      <p:pic>
        <p:nvPicPr>
          <p:cNvPr id="9" name="Picture 8"/>
          <p:cNvPicPr>
            <a:picLocks noChangeAspect="1"/>
          </p:cNvPicPr>
          <p:nvPr/>
        </p:nvPicPr>
        <p:blipFill>
          <a:blip r:embed="rId5"/>
          <a:stretch>
            <a:fillRect/>
          </a:stretch>
        </p:blipFill>
        <p:spPr>
          <a:xfrm>
            <a:off x="2896075" y="4450515"/>
            <a:ext cx="5470902" cy="2407485"/>
          </a:xfrm>
          <a:prstGeom prst="rect">
            <a:avLst/>
          </a:prstGeom>
        </p:spPr>
      </p:pic>
      <p:sp>
        <p:nvSpPr>
          <p:cNvPr id="10" name="TextBox 9">
            <a:extLst>
              <a:ext uri="{FF2B5EF4-FFF2-40B4-BE49-F238E27FC236}">
                <a16:creationId xmlns:a16="http://schemas.microsoft.com/office/drawing/2014/main" id="{7E46C88C-E21E-41D1-A294-661A6BD275B0}"/>
              </a:ext>
            </a:extLst>
          </p:cNvPr>
          <p:cNvSpPr txBox="1"/>
          <p:nvPr/>
        </p:nvSpPr>
        <p:spPr>
          <a:xfrm>
            <a:off x="8816196" y="5331125"/>
            <a:ext cx="2501661" cy="10772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COT- RPMS Rubric </a:t>
            </a:r>
          </a:p>
        </p:txBody>
      </p:sp>
    </p:spTree>
    <p:extLst>
      <p:ext uri="{BB962C8B-B14F-4D97-AF65-F5344CB8AC3E}">
        <p14:creationId xmlns:p14="http://schemas.microsoft.com/office/powerpoint/2010/main" val="405972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02806" y="0"/>
            <a:ext cx="9151434" cy="615513"/>
          </a:xfrm>
          <a:prstGeom prst="rect">
            <a:avLst/>
          </a:prstGeom>
          <a:solidFill>
            <a:srgbClr val="FFC00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dirty="0">
                <a:solidFill>
                  <a:srgbClr val="FFFFFF"/>
                </a:solidFill>
                <a:ea typeface="Arial"/>
                <a:cs typeface="Arial"/>
                <a:sym typeface="Arial"/>
              </a:rPr>
              <a:t>ACTUAL OBSERVATION</a:t>
            </a:r>
            <a:endParaRPr sz="3400" kern="0" dirty="0">
              <a:solidFill>
                <a:srgbClr val="000000"/>
              </a:solidFil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2630165993"/>
              </p:ext>
            </p:extLst>
          </p:nvPr>
        </p:nvGraphicFramePr>
        <p:xfrm>
          <a:off x="203778" y="768335"/>
          <a:ext cx="11349490" cy="5844971"/>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1727008">
                <a:tc>
                  <a:txBody>
                    <a:bodyPr/>
                    <a:lstStyle/>
                    <a:p>
                      <a:endParaRPr lang="en-US" sz="1800" dirty="0"/>
                    </a:p>
                  </a:txBody>
                  <a:tcPr/>
                </a:tc>
                <a:tc>
                  <a:txBody>
                    <a:bodyPr/>
                    <a:lstStyle/>
                    <a:p>
                      <a:r>
                        <a:rPr lang="en-US" sz="1800" dirty="0"/>
                        <a:t>Online Observation and Through Two – Way Radio Instruction </a:t>
                      </a:r>
                    </a:p>
                  </a:txBody>
                  <a:tcPr>
                    <a:lnR w="12700" cap="flat" cmpd="sng" algn="ctr">
                      <a:solidFill>
                        <a:schemeClr val="tx1"/>
                      </a:solidFill>
                      <a:prstDash val="solid"/>
                      <a:round/>
                      <a:headEnd type="none" w="med" len="med"/>
                      <a:tailEnd type="none" w="med" len="med"/>
                    </a:lnR>
                  </a:tcPr>
                </a:tc>
                <a:tc>
                  <a:txBody>
                    <a:bodyPr/>
                    <a:lstStyle/>
                    <a:p>
                      <a:r>
                        <a:rPr lang="en-US" sz="1800" dirty="0"/>
                        <a:t>Observation of a Video Lesson or an Audio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of a Demonstration Teaching Via Learning Action Cell (LAC)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during Limited Face-to-Face Classes in Low –Risk Areas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2714048"/>
                  </a:ext>
                </a:extLst>
              </a:tr>
              <a:tr h="612763">
                <a:tc>
                  <a:txBody>
                    <a:bodyPr/>
                    <a:lstStyle/>
                    <a:p>
                      <a:r>
                        <a:rPr lang="en-US" sz="2800" b="1" dirty="0"/>
                        <a:t>Observer/s</a:t>
                      </a:r>
                    </a:p>
                    <a:p>
                      <a:endParaRPr lang="en-US" sz="2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Access the online platform or radio frequency at the scheduled class </a:t>
                      </a:r>
                    </a:p>
                  </a:txBody>
                  <a:tcPr>
                    <a:lnR w="12700" cap="flat" cmpd="sng" algn="ctr">
                      <a:solidFill>
                        <a:schemeClr val="tx1"/>
                      </a:solidFill>
                      <a:prstDash val="solid"/>
                      <a:round/>
                      <a:headEnd type="none" w="med" len="med"/>
                      <a:tailEnd type="none" w="med" len="med"/>
                    </a:lnR>
                  </a:tcPr>
                </a:tc>
                <a:tc>
                  <a:txBody>
                    <a:bodyPr/>
                    <a:lstStyle/>
                    <a:p>
                      <a:r>
                        <a:rPr kumimoji="0" lang="en-US" sz="2800" b="0" i="0" u="none" strike="noStrike" kern="0" cap="none" spc="0" normalizeH="0" baseline="0" dirty="0">
                          <a:ln>
                            <a:noFill/>
                          </a:ln>
                          <a:solidFill>
                            <a:srgbClr val="000000"/>
                          </a:solidFill>
                          <a:effectLst/>
                          <a:uLnTx/>
                          <a:uFillTx/>
                          <a:latin typeface="+mn-lt"/>
                          <a:cs typeface="Arial"/>
                          <a:sym typeface="Arial"/>
                        </a:rPr>
                        <a:t>View the video lesson to the audio  lesson after submission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kumimoji="0" lang="en-US" sz="2800" b="0" i="0" u="none" strike="noStrike" kern="0" cap="none" spc="0" normalizeH="0" baseline="0" dirty="0">
                          <a:ln>
                            <a:noFill/>
                          </a:ln>
                          <a:solidFill>
                            <a:srgbClr val="000000"/>
                          </a:solidFill>
                          <a:effectLst/>
                          <a:uLnTx/>
                          <a:uFillTx/>
                          <a:latin typeface="+mn-lt"/>
                          <a:cs typeface="Arial"/>
                          <a:sym typeface="Arial"/>
                        </a:rPr>
                        <a:t>Sit at any available seats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R="0" algn="l" rtl="0">
                        <a:lnSpc>
                          <a:spcPct val="100000"/>
                        </a:lnSpc>
                        <a:spcBef>
                          <a:spcPts val="0"/>
                        </a:spcBef>
                        <a:spcAft>
                          <a:spcPts val="0"/>
                        </a:spcAft>
                        <a:buClr>
                          <a:srgbClr val="000000"/>
                        </a:buClr>
                        <a:buFont typeface="Arial"/>
                      </a:pPr>
                      <a:r>
                        <a:rPr kumimoji="0" lang="en-US" sz="2800" b="0" i="0" u="none" strike="noStrike" kern="0" cap="none" spc="0" normalizeH="0" baseline="0" dirty="0">
                          <a:ln>
                            <a:noFill/>
                          </a:ln>
                          <a:solidFill>
                            <a:srgbClr val="000000"/>
                          </a:solidFill>
                          <a:effectLst/>
                          <a:uLnTx/>
                          <a:uFillTx/>
                          <a:latin typeface="+mn-lt"/>
                          <a:ea typeface="+mn-ea"/>
                          <a:cs typeface="Arial"/>
                          <a:sym typeface="Arial"/>
                        </a:rPr>
                        <a:t>Sit at any available seats</a:t>
                      </a:r>
                    </a:p>
                    <a:p>
                      <a:pPr marR="0" algn="l" rtl="0">
                        <a:lnSpc>
                          <a:spcPct val="100000"/>
                        </a:lnSpc>
                        <a:spcBef>
                          <a:spcPts val="0"/>
                        </a:spcBef>
                        <a:spcAft>
                          <a:spcPts val="0"/>
                        </a:spcAft>
                        <a:buClr>
                          <a:srgbClr val="000000"/>
                        </a:buClr>
                        <a:buFont typeface="Arial"/>
                      </a:pPr>
                      <a:endParaRPr kumimoji="0" lang="en-US" sz="2800" b="0" i="0" u="none" strike="noStrike" kern="0" cap="none" spc="0" normalizeH="0" baseline="0" dirty="0">
                        <a:ln>
                          <a:noFill/>
                        </a:ln>
                        <a:solidFill>
                          <a:srgbClr val="000000"/>
                        </a:solidFill>
                        <a:effectLst/>
                        <a:uLnTx/>
                        <a:uFillTx/>
                        <a:latin typeface="+mn-lt"/>
                        <a:ea typeface="+mn-ea"/>
                        <a:cs typeface="Arial"/>
                        <a:sym typeface="Arial"/>
                      </a:endParaRPr>
                    </a:p>
                    <a:p>
                      <a:pPr marR="0" algn="l" rtl="0">
                        <a:lnSpc>
                          <a:spcPct val="100000"/>
                        </a:lnSpc>
                        <a:spcBef>
                          <a:spcPts val="0"/>
                        </a:spcBef>
                        <a:spcAft>
                          <a:spcPts val="0"/>
                        </a:spcAft>
                        <a:buClr>
                          <a:srgbClr val="000000"/>
                        </a:buClr>
                        <a:buFont typeface="Arial"/>
                      </a:pPr>
                      <a:r>
                        <a:rPr kumimoji="0" lang="en-US" sz="2800" b="0" i="0" u="none" strike="noStrike" kern="0" cap="none" spc="0" normalizeH="0" baseline="0" dirty="0">
                          <a:ln>
                            <a:noFill/>
                          </a:ln>
                          <a:solidFill>
                            <a:srgbClr val="000000"/>
                          </a:solidFill>
                          <a:effectLst/>
                          <a:uLnTx/>
                          <a:uFillTx/>
                          <a:latin typeface="+mn-lt"/>
                          <a:ea typeface="+mn-ea"/>
                          <a:cs typeface="Arial"/>
                          <a:sym typeface="Arial"/>
                        </a:rPr>
                        <a:t>Multiple observers are to sit apart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36736355"/>
                  </a:ext>
                </a:extLst>
              </a:tr>
              <a:tr h="612763">
                <a:tc>
                  <a:txBody>
                    <a:bodyPr/>
                    <a:lstStyle/>
                    <a:p>
                      <a:endParaRPr lang="en-US" sz="2200" b="1" dirty="0"/>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Record all comments on the Observation Notes Form </a:t>
                      </a:r>
                    </a:p>
                  </a:txBody>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1"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91859670"/>
                  </a:ext>
                </a:extLst>
              </a:tr>
            </a:tbl>
          </a:graphicData>
        </a:graphic>
      </p:graphicFrame>
    </p:spTree>
    <p:extLst>
      <p:ext uri="{BB962C8B-B14F-4D97-AF65-F5344CB8AC3E}">
        <p14:creationId xmlns:p14="http://schemas.microsoft.com/office/powerpoint/2010/main" val="3144057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02806" y="0"/>
            <a:ext cx="9151434" cy="615513"/>
          </a:xfrm>
          <a:prstGeom prst="rect">
            <a:avLst/>
          </a:prstGeom>
          <a:solidFill>
            <a:srgbClr val="FFC00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dirty="0">
                <a:solidFill>
                  <a:srgbClr val="FFFFFF"/>
                </a:solidFill>
                <a:ea typeface="Arial"/>
                <a:cs typeface="Arial"/>
                <a:sym typeface="Arial"/>
              </a:rPr>
              <a:t>ACTUAL OBSERVATION</a:t>
            </a:r>
            <a:endParaRPr sz="3400" kern="0" dirty="0">
              <a:solidFill>
                <a:srgbClr val="000000"/>
              </a:solidFil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504509205"/>
              </p:ext>
            </p:extLst>
          </p:nvPr>
        </p:nvGraphicFramePr>
        <p:xfrm>
          <a:off x="203778" y="768335"/>
          <a:ext cx="11349490" cy="5418251"/>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1727008">
                <a:tc>
                  <a:txBody>
                    <a:bodyPr/>
                    <a:lstStyle/>
                    <a:p>
                      <a:endParaRPr lang="en-US" sz="1800" dirty="0"/>
                    </a:p>
                  </a:txBody>
                  <a:tcPr/>
                </a:tc>
                <a:tc>
                  <a:txBody>
                    <a:bodyPr/>
                    <a:lstStyle/>
                    <a:p>
                      <a:r>
                        <a:rPr lang="en-US" sz="1800" dirty="0"/>
                        <a:t>Online Observation and Through Two – Way Radio Instruction </a:t>
                      </a:r>
                    </a:p>
                  </a:txBody>
                  <a:tcPr>
                    <a:lnR w="12700" cap="flat" cmpd="sng" algn="ctr">
                      <a:solidFill>
                        <a:schemeClr val="tx1"/>
                      </a:solidFill>
                      <a:prstDash val="solid"/>
                      <a:round/>
                      <a:headEnd type="none" w="med" len="med"/>
                      <a:tailEnd type="none" w="med" len="med"/>
                    </a:lnR>
                  </a:tcPr>
                </a:tc>
                <a:tc>
                  <a:txBody>
                    <a:bodyPr/>
                    <a:lstStyle/>
                    <a:p>
                      <a:r>
                        <a:rPr lang="en-US" sz="1800" dirty="0"/>
                        <a:t>Observation of a Video Lesson or an Audio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of a Demonstration Teaching Via Learning Action Cell (LAC)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during Limited Face-to-Face Classes in Low –Risk Areas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2714048"/>
                  </a:ext>
                </a:extLst>
              </a:tr>
              <a:tr h="612763">
                <a:tc>
                  <a:txBody>
                    <a:bodyPr/>
                    <a:lstStyle/>
                    <a:p>
                      <a:r>
                        <a:rPr lang="en-US" sz="2800" b="1" dirty="0"/>
                        <a:t>Teacher </a:t>
                      </a:r>
                    </a:p>
                    <a:p>
                      <a:endParaRPr lang="en-US" sz="2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Delivers the lesson in the chosen </a:t>
                      </a:r>
                      <a:r>
                        <a:rPr kumimoji="0" lang="en-US" sz="2800" b="1" i="0" u="none" strike="noStrike" kern="0" cap="none" spc="0" normalizeH="0" baseline="0" noProof="0" dirty="0">
                          <a:ln>
                            <a:noFill/>
                          </a:ln>
                          <a:solidFill>
                            <a:srgbClr val="000000"/>
                          </a:solidFill>
                          <a:effectLst/>
                          <a:uLnTx/>
                          <a:uFillTx/>
                          <a:latin typeface="+mn-lt"/>
                          <a:ea typeface="Arial"/>
                          <a:cs typeface="Arial"/>
                          <a:sym typeface="Arial"/>
                        </a:rPr>
                        <a:t>online platform or handheld radio </a:t>
                      </a:r>
                    </a:p>
                  </a:txBody>
                  <a:tcPr>
                    <a:lnR w="12700" cap="flat" cmpd="sng" algn="ctr">
                      <a:solidFill>
                        <a:schemeClr val="tx1"/>
                      </a:solidFill>
                      <a:prstDash val="solid"/>
                      <a:round/>
                      <a:headEnd type="none" w="med" len="med"/>
                      <a:tailEnd type="none" w="med" len="med"/>
                    </a:lnR>
                  </a:tcPr>
                </a:tc>
                <a:tc>
                  <a:txBody>
                    <a:bodyPr/>
                    <a:lstStyle/>
                    <a:p>
                      <a:r>
                        <a:rPr kumimoji="0" lang="en-US" sz="2800" b="0" i="0" u="none" strike="noStrike" kern="0" cap="none" spc="0" normalizeH="0" baseline="0" dirty="0">
                          <a:ln>
                            <a:noFill/>
                          </a:ln>
                          <a:solidFill>
                            <a:srgbClr val="000000"/>
                          </a:solidFill>
                          <a:effectLst/>
                          <a:uLnTx/>
                          <a:uFillTx/>
                          <a:latin typeface="+mn-lt"/>
                          <a:cs typeface="Arial"/>
                          <a:sym typeface="Arial"/>
                        </a:rPr>
                        <a:t>Submit the </a:t>
                      </a:r>
                      <a:r>
                        <a:rPr kumimoji="0" lang="en-US" sz="2800" b="1" i="0" u="none" strike="noStrike" kern="0" cap="none" spc="0" normalizeH="0" baseline="0" dirty="0">
                          <a:ln>
                            <a:noFill/>
                          </a:ln>
                          <a:solidFill>
                            <a:srgbClr val="000000"/>
                          </a:solidFill>
                          <a:effectLst/>
                          <a:uLnTx/>
                          <a:uFillTx/>
                          <a:latin typeface="+mn-lt"/>
                          <a:cs typeface="Arial"/>
                          <a:sym typeface="Arial"/>
                        </a:rPr>
                        <a:t>video or audio lesson </a:t>
                      </a:r>
                      <a:r>
                        <a:rPr kumimoji="0" lang="en-US" sz="2800" b="0" i="0" u="none" strike="noStrike" kern="0" cap="none" spc="0" normalizeH="0" baseline="0" dirty="0">
                          <a:ln>
                            <a:noFill/>
                          </a:ln>
                          <a:solidFill>
                            <a:srgbClr val="000000"/>
                          </a:solidFill>
                          <a:effectLst/>
                          <a:uLnTx/>
                          <a:uFillTx/>
                          <a:latin typeface="+mn-lt"/>
                          <a:cs typeface="Arial"/>
                          <a:sym typeface="Arial"/>
                        </a:rPr>
                        <a:t>to the obverse/s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kumimoji="0" lang="en-US" sz="2800" b="0" i="0" u="none" strike="noStrike" kern="0" cap="none" spc="0" normalizeH="0" baseline="0" dirty="0">
                          <a:ln>
                            <a:noFill/>
                          </a:ln>
                          <a:solidFill>
                            <a:srgbClr val="000000"/>
                          </a:solidFill>
                          <a:effectLst/>
                          <a:uLnTx/>
                          <a:uFillTx/>
                          <a:latin typeface="+mn-lt"/>
                          <a:cs typeface="Arial"/>
                          <a:sym typeface="Arial"/>
                        </a:rPr>
                        <a:t>Delivers the lesson on the agreed time and location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dirty="0">
                          <a:ln>
                            <a:noFill/>
                          </a:ln>
                          <a:solidFill>
                            <a:srgbClr val="000000"/>
                          </a:solidFill>
                          <a:effectLst/>
                          <a:uLnTx/>
                          <a:uFillTx/>
                          <a:latin typeface="+mn-lt"/>
                          <a:cs typeface="Arial"/>
                          <a:sym typeface="Arial"/>
                        </a:rPr>
                        <a:t>Delivers the lesson </a:t>
                      </a:r>
                      <a:r>
                        <a:rPr kumimoji="0" lang="en-US" sz="2800" b="1" i="0" u="none" strike="noStrike" kern="0" cap="none" spc="0" normalizeH="0" baseline="0" dirty="0">
                          <a:ln>
                            <a:noFill/>
                          </a:ln>
                          <a:solidFill>
                            <a:srgbClr val="000000"/>
                          </a:solidFill>
                          <a:effectLst/>
                          <a:uLnTx/>
                          <a:uFillTx/>
                          <a:latin typeface="+mn-lt"/>
                          <a:cs typeface="Arial"/>
                          <a:sym typeface="Arial"/>
                        </a:rPr>
                        <a:t>onsite </a:t>
                      </a:r>
                      <a:r>
                        <a:rPr kumimoji="0" lang="en-US" sz="2800" b="0" i="0" u="none" strike="noStrike" kern="0" cap="none" spc="0" normalizeH="0" baseline="0" dirty="0">
                          <a:ln>
                            <a:noFill/>
                          </a:ln>
                          <a:solidFill>
                            <a:srgbClr val="000000"/>
                          </a:solidFill>
                          <a:effectLst/>
                          <a:uLnTx/>
                          <a:uFillTx/>
                          <a:latin typeface="+mn-lt"/>
                          <a:cs typeface="Arial"/>
                          <a:sym typeface="Arial"/>
                        </a:rPr>
                        <a:t>on the agreed time and location </a:t>
                      </a:r>
                    </a:p>
                    <a:p>
                      <a:pPr marR="0" algn="l" rtl="0">
                        <a:lnSpc>
                          <a:spcPct val="100000"/>
                        </a:lnSpc>
                        <a:spcBef>
                          <a:spcPts val="0"/>
                        </a:spcBef>
                        <a:spcAft>
                          <a:spcPts val="0"/>
                        </a:spcAft>
                        <a:buClr>
                          <a:srgbClr val="000000"/>
                        </a:buClr>
                        <a:buFont typeface="Arial"/>
                      </a:pPr>
                      <a:endParaRPr kumimoji="0" lang="en-US" sz="2800" b="0" i="0" u="none" strike="noStrike" kern="0" cap="none" spc="0" normalizeH="0" baseline="0" dirty="0">
                        <a:ln>
                          <a:noFill/>
                        </a:ln>
                        <a:solidFill>
                          <a:srgbClr val="000000"/>
                        </a:solidFill>
                        <a:effectLst/>
                        <a:uLnTx/>
                        <a:uFillTx/>
                        <a:latin typeface="+mn-lt"/>
                        <a:ea typeface="+mn-ea"/>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36736355"/>
                  </a:ext>
                </a:extLst>
              </a:tr>
              <a:tr h="612763">
                <a:tc>
                  <a:txBody>
                    <a:bodyPr/>
                    <a:lstStyle/>
                    <a:p>
                      <a:endParaRPr lang="en-US" sz="2200" b="1" dirty="0"/>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Record all comments on the Observation Notes Form </a:t>
                      </a:r>
                    </a:p>
                  </a:txBody>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200" b="1"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91859670"/>
                  </a:ext>
                </a:extLst>
              </a:tr>
            </a:tbl>
          </a:graphicData>
        </a:graphic>
      </p:graphicFrame>
    </p:spTree>
    <p:extLst>
      <p:ext uri="{BB962C8B-B14F-4D97-AF65-F5344CB8AC3E}">
        <p14:creationId xmlns:p14="http://schemas.microsoft.com/office/powerpoint/2010/main" val="2234823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8;p20"/>
          <p:cNvSpPr txBox="1"/>
          <p:nvPr/>
        </p:nvSpPr>
        <p:spPr>
          <a:xfrm>
            <a:off x="334925" y="506501"/>
            <a:ext cx="5122301"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buClr>
                <a:srgbClr val="000000"/>
              </a:buClr>
              <a:buSzPts val="2400"/>
            </a:pPr>
            <a:r>
              <a:rPr lang="en-US" sz="4000" kern="0" dirty="0">
                <a:solidFill>
                  <a:srgbClr val="000000"/>
                </a:solidFill>
                <a:ea typeface="Arial"/>
                <a:cs typeface="Arial"/>
                <a:sym typeface="Arial"/>
              </a:rPr>
              <a:t>Tools/ Forms Needed</a:t>
            </a:r>
            <a:endParaRPr sz="4000" kern="0" dirty="0">
              <a:solidFill>
                <a:srgbClr val="000000"/>
              </a:solidFill>
              <a:ea typeface="Arial"/>
              <a:cs typeface="Arial"/>
              <a:sym typeface="Arial"/>
            </a:endParaRPr>
          </a:p>
        </p:txBody>
      </p:sp>
      <p:sp>
        <p:nvSpPr>
          <p:cNvPr id="10" name="TextBox 9">
            <a:extLst>
              <a:ext uri="{FF2B5EF4-FFF2-40B4-BE49-F238E27FC236}">
                <a16:creationId xmlns:a16="http://schemas.microsoft.com/office/drawing/2014/main" id="{7E46C88C-E21E-41D1-A294-661A6BD275B0}"/>
              </a:ext>
            </a:extLst>
          </p:cNvPr>
          <p:cNvSpPr txBox="1"/>
          <p:nvPr/>
        </p:nvSpPr>
        <p:spPr>
          <a:xfrm>
            <a:off x="6922680" y="4372251"/>
            <a:ext cx="3592847" cy="10772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OBSERVATION NOTES FORM </a:t>
            </a:r>
          </a:p>
        </p:txBody>
      </p:sp>
      <p:pic>
        <p:nvPicPr>
          <p:cNvPr id="12" name="Picture 11">
            <a:extLst>
              <a:ext uri="{FF2B5EF4-FFF2-40B4-BE49-F238E27FC236}">
                <a16:creationId xmlns:a16="http://schemas.microsoft.com/office/drawing/2014/main" id="{0C95562D-B006-411E-89FB-04D44C01C424}"/>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71898" y="1214347"/>
            <a:ext cx="4076332" cy="5265592"/>
          </a:xfrm>
          <a:prstGeom prst="rect">
            <a:avLst/>
          </a:prstGeom>
          <a:ln w="38100" cap="sq">
            <a:solidFill>
              <a:srgbClr val="000000"/>
            </a:solidFill>
            <a:miter lim="800000"/>
          </a:ln>
          <a:effectLst>
            <a:outerShdw blurRad="57150" dist="50800" dir="2700000" algn="tl" rotWithShape="0">
              <a:srgbClr val="000000">
                <a:alpha val="40000"/>
              </a:srgbClr>
            </a:outerShdw>
          </a:effectLst>
        </p:spPr>
      </p:pic>
      <p:sp>
        <p:nvSpPr>
          <p:cNvPr id="13" name="Google Shape;219;p25">
            <a:extLst>
              <a:ext uri="{FF2B5EF4-FFF2-40B4-BE49-F238E27FC236}">
                <a16:creationId xmlns:a16="http://schemas.microsoft.com/office/drawing/2014/main" id="{FD3936F4-9DA0-4F80-B45C-5D4EB8EBF086}"/>
              </a:ext>
            </a:extLst>
          </p:cNvPr>
          <p:cNvSpPr txBox="1"/>
          <p:nvPr/>
        </p:nvSpPr>
        <p:spPr>
          <a:xfrm>
            <a:off x="6786823" y="2031302"/>
            <a:ext cx="3728704" cy="1815841"/>
          </a:xfrm>
          <a:prstGeom prst="rect">
            <a:avLst/>
          </a:prstGeom>
          <a:solidFill>
            <a:srgbClr val="BBD6EE"/>
          </a:solidFill>
          <a:ln>
            <a:noFill/>
          </a:ln>
        </p:spPr>
        <p:txBody>
          <a:bodyPr spcFirstLastPara="1" wrap="square" lIns="91425" tIns="45700" rIns="91425" bIns="45700" anchor="t" anchorCtr="0">
            <a:spAutoFit/>
          </a:bodyPr>
          <a:lstStyle/>
          <a:p>
            <a:pPr>
              <a:buClr>
                <a:srgbClr val="000000"/>
              </a:buClr>
              <a:buFont typeface="Arial"/>
              <a:buNone/>
            </a:pPr>
            <a:r>
              <a:rPr lang="en-US" sz="2800" kern="0" dirty="0">
                <a:solidFill>
                  <a:srgbClr val="000000"/>
                </a:solidFill>
                <a:ea typeface="Arial"/>
                <a:cs typeface="Arial"/>
                <a:sym typeface="Arial"/>
              </a:rPr>
              <a:t> the only form to be brought and completed during the actual observation.</a:t>
            </a:r>
            <a:endParaRPr sz="2800" kern="0" dirty="0">
              <a:solidFill>
                <a:srgbClr val="000000"/>
              </a:solidFill>
              <a:ea typeface="Arial"/>
              <a:cs typeface="Arial"/>
              <a:sym typeface="Arial"/>
            </a:endParaRPr>
          </a:p>
        </p:txBody>
      </p:sp>
    </p:spTree>
    <p:extLst>
      <p:ext uri="{BB962C8B-B14F-4D97-AF65-F5344CB8AC3E}">
        <p14:creationId xmlns:p14="http://schemas.microsoft.com/office/powerpoint/2010/main" val="255054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29"/>
          <p:cNvPicPr preferRelativeResize="0"/>
          <p:nvPr/>
        </p:nvPicPr>
        <p:blipFill rotWithShape="1">
          <a:blip r:embed="rId3">
            <a:alphaModFix/>
          </a:blip>
          <a:srcRect/>
          <a:stretch/>
        </p:blipFill>
        <p:spPr>
          <a:xfrm>
            <a:off x="1907610" y="1094252"/>
            <a:ext cx="4076700" cy="5695950"/>
          </a:xfrm>
          <a:prstGeom prst="rect">
            <a:avLst/>
          </a:prstGeom>
          <a:noFill/>
          <a:ln>
            <a:noFill/>
          </a:ln>
          <a:effectLst>
            <a:outerShdw blurRad="152400" dist="50800" dir="5400000" sx="103000" sy="103000" algn="ctr" rotWithShape="0">
              <a:srgbClr val="000000">
                <a:alpha val="42745"/>
              </a:srgbClr>
            </a:outerShdw>
          </a:effectLst>
        </p:spPr>
      </p:pic>
      <p:pic>
        <p:nvPicPr>
          <p:cNvPr id="268" name="Google Shape;268;p29"/>
          <p:cNvPicPr preferRelativeResize="0"/>
          <p:nvPr/>
        </p:nvPicPr>
        <p:blipFill rotWithShape="1">
          <a:blip r:embed="rId4">
            <a:alphaModFix/>
          </a:blip>
          <a:srcRect/>
          <a:stretch/>
        </p:blipFill>
        <p:spPr>
          <a:xfrm>
            <a:off x="6257857" y="1094251"/>
            <a:ext cx="4076700" cy="5695950"/>
          </a:xfrm>
          <a:prstGeom prst="rect">
            <a:avLst/>
          </a:prstGeom>
          <a:noFill/>
          <a:ln>
            <a:noFill/>
          </a:ln>
          <a:effectLst>
            <a:outerShdw blurRad="152400" dist="50800" dir="5400000" sx="103000" sy="103000" algn="ctr" rotWithShape="0">
              <a:srgbClr val="000000">
                <a:alpha val="42745"/>
              </a:srgbClr>
            </a:outerShdw>
          </a:effectLst>
        </p:spPr>
      </p:pic>
      <p:sp>
        <p:nvSpPr>
          <p:cNvPr id="269" name="Google Shape;269;p29"/>
          <p:cNvSpPr txBox="1"/>
          <p:nvPr/>
        </p:nvSpPr>
        <p:spPr>
          <a:xfrm>
            <a:off x="3900047" y="2459524"/>
            <a:ext cx="4391906" cy="1938952"/>
          </a:xfrm>
          <a:prstGeom prst="rect">
            <a:avLst/>
          </a:prstGeom>
          <a:solidFill>
            <a:srgbClr val="BBD6EE"/>
          </a:solidFill>
          <a:ln>
            <a:noFill/>
          </a:ln>
          <a:effectLst>
            <a:outerShdw blurRad="149987" dist="250190" dir="8460000" algn="ctr">
              <a:srgbClr val="000000">
                <a:alpha val="27843"/>
              </a:srgbClr>
            </a:outerShdw>
          </a:effectLst>
        </p:spPr>
        <p:txBody>
          <a:bodyPr spcFirstLastPara="1" wrap="square" lIns="34275" tIns="45700" rIns="34275" bIns="45700" anchor="t" anchorCtr="0">
            <a:spAutoFit/>
          </a:bodyPr>
          <a:lstStyle/>
          <a:p>
            <a:pPr marL="285750" indent="-285750">
              <a:buClr>
                <a:srgbClr val="000000"/>
              </a:buClr>
              <a:buSzPts val="1800"/>
              <a:buFont typeface="Arial"/>
              <a:buChar char="•"/>
            </a:pPr>
            <a:r>
              <a:rPr lang="en-US" sz="2400" kern="0">
                <a:solidFill>
                  <a:srgbClr val="000000"/>
                </a:solidFill>
                <a:ea typeface="Arial"/>
                <a:cs typeface="Arial"/>
                <a:sym typeface="Arial"/>
              </a:rPr>
              <a:t>Do not bring this form during actual observation.</a:t>
            </a:r>
            <a:endParaRPr sz="2400" kern="0">
              <a:solidFill>
                <a:srgbClr val="000000"/>
              </a:solidFill>
              <a:ea typeface="Arial"/>
              <a:cs typeface="Arial"/>
              <a:sym typeface="Arial"/>
            </a:endParaRPr>
          </a:p>
          <a:p>
            <a:pPr marL="285750" indent="-285750">
              <a:buClr>
                <a:srgbClr val="000000"/>
              </a:buClr>
              <a:buSzPts val="1800"/>
              <a:buFont typeface="Arial"/>
              <a:buChar char="•"/>
            </a:pPr>
            <a:r>
              <a:rPr lang="en-US" sz="2400" kern="0">
                <a:solidFill>
                  <a:srgbClr val="000000"/>
                </a:solidFill>
                <a:ea typeface="Arial"/>
                <a:cs typeface="Arial"/>
                <a:sym typeface="Arial"/>
              </a:rPr>
              <a:t>Refer to your observation notes in rating the teacher observed.</a:t>
            </a:r>
            <a:endParaRPr sz="2400" kern="0">
              <a:solidFill>
                <a:srgbClr val="000000"/>
              </a:solidFill>
              <a:ea typeface="Arial"/>
              <a:cs typeface="Arial"/>
              <a:sym typeface="Arial"/>
            </a:endParaRPr>
          </a:p>
        </p:txBody>
      </p:sp>
    </p:spTree>
    <p:extLst>
      <p:ext uri="{BB962C8B-B14F-4D97-AF65-F5344CB8AC3E}">
        <p14:creationId xmlns:p14="http://schemas.microsoft.com/office/powerpoint/2010/main" val="208734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26"/>
          <p:cNvPicPr preferRelativeResize="0"/>
          <p:nvPr/>
        </p:nvPicPr>
        <p:blipFill rotWithShape="1">
          <a:blip r:embed="rId3">
            <a:alphaModFix/>
          </a:blip>
          <a:srcRect b="7049"/>
          <a:stretch/>
        </p:blipFill>
        <p:spPr>
          <a:xfrm>
            <a:off x="8182483" y="1757879"/>
            <a:ext cx="1400329" cy="1078480"/>
          </a:xfrm>
          <a:prstGeom prst="rect">
            <a:avLst/>
          </a:prstGeom>
          <a:noFill/>
          <a:ln>
            <a:noFill/>
          </a:ln>
        </p:spPr>
      </p:pic>
      <p:sp>
        <p:nvSpPr>
          <p:cNvPr id="226" name="Google Shape;226;p26"/>
          <p:cNvSpPr txBox="1"/>
          <p:nvPr/>
        </p:nvSpPr>
        <p:spPr>
          <a:xfrm>
            <a:off x="530579" y="2297119"/>
            <a:ext cx="5789192" cy="1512989"/>
          </a:xfrm>
          <a:prstGeom prst="rect">
            <a:avLst/>
          </a:prstGeom>
          <a:solidFill>
            <a:srgbClr val="BBD6EE"/>
          </a:solidFill>
          <a:ln>
            <a:noFill/>
          </a:ln>
        </p:spPr>
        <p:txBody>
          <a:bodyPr spcFirstLastPara="1" wrap="square" lIns="68575" tIns="34275" rIns="68575" bIns="34275" anchor="t" anchorCtr="0">
            <a:noAutofit/>
          </a:bodyPr>
          <a:lstStyle/>
          <a:p>
            <a:pPr>
              <a:lnSpc>
                <a:spcPct val="90000"/>
              </a:lnSpc>
              <a:buClr>
                <a:srgbClr val="000000"/>
              </a:buClr>
              <a:buFont typeface="Arial"/>
              <a:buNone/>
            </a:pPr>
            <a:r>
              <a:rPr lang="en-US" sz="2400" kern="0" dirty="0">
                <a:solidFill>
                  <a:srgbClr val="000000"/>
                </a:solidFill>
                <a:ea typeface="Arial"/>
                <a:cs typeface="Arial"/>
                <a:sym typeface="Arial"/>
              </a:rPr>
              <a:t>If there are multiple observers, avoid engaging in any discussion with one another. Avoid discouraging facial expressions. </a:t>
            </a:r>
            <a:endParaRPr sz="1400" kern="0" dirty="0">
              <a:solidFill>
                <a:srgbClr val="000000"/>
              </a:solidFill>
              <a:ea typeface="Arial"/>
              <a:cs typeface="Arial"/>
              <a:sym typeface="Arial"/>
            </a:endParaRPr>
          </a:p>
        </p:txBody>
      </p:sp>
      <p:pic>
        <p:nvPicPr>
          <p:cNvPr id="227" name="Google Shape;227;p26"/>
          <p:cNvPicPr preferRelativeResize="0"/>
          <p:nvPr/>
        </p:nvPicPr>
        <p:blipFill rotWithShape="1">
          <a:blip r:embed="rId4">
            <a:alphaModFix/>
          </a:blip>
          <a:srcRect/>
          <a:stretch/>
        </p:blipFill>
        <p:spPr>
          <a:xfrm>
            <a:off x="6940675" y="2651434"/>
            <a:ext cx="3698143" cy="1742265"/>
          </a:xfrm>
          <a:prstGeom prst="rect">
            <a:avLst/>
          </a:prstGeom>
          <a:noFill/>
          <a:ln>
            <a:noFill/>
          </a:ln>
        </p:spPr>
      </p:pic>
      <p:pic>
        <p:nvPicPr>
          <p:cNvPr id="228" name="Google Shape;228;p26"/>
          <p:cNvPicPr preferRelativeResize="0"/>
          <p:nvPr/>
        </p:nvPicPr>
        <p:blipFill rotWithShape="1">
          <a:blip r:embed="rId5">
            <a:alphaModFix/>
          </a:blip>
          <a:srcRect/>
          <a:stretch/>
        </p:blipFill>
        <p:spPr>
          <a:xfrm>
            <a:off x="7153825" y="4562003"/>
            <a:ext cx="1053597" cy="1810136"/>
          </a:xfrm>
          <a:prstGeom prst="rect">
            <a:avLst/>
          </a:prstGeom>
          <a:noFill/>
          <a:ln>
            <a:noFill/>
          </a:ln>
        </p:spPr>
      </p:pic>
      <p:pic>
        <p:nvPicPr>
          <p:cNvPr id="229" name="Google Shape;229;p26"/>
          <p:cNvPicPr preferRelativeResize="0"/>
          <p:nvPr/>
        </p:nvPicPr>
        <p:blipFill rotWithShape="1">
          <a:blip r:embed="rId6">
            <a:alphaModFix/>
          </a:blip>
          <a:srcRect/>
          <a:stretch/>
        </p:blipFill>
        <p:spPr>
          <a:xfrm>
            <a:off x="8617347" y="4493943"/>
            <a:ext cx="924555" cy="1873442"/>
          </a:xfrm>
          <a:prstGeom prst="rect">
            <a:avLst/>
          </a:prstGeom>
          <a:noFill/>
          <a:ln>
            <a:noFill/>
          </a:ln>
        </p:spPr>
      </p:pic>
      <p:pic>
        <p:nvPicPr>
          <p:cNvPr id="230" name="Google Shape;230;p26"/>
          <p:cNvPicPr preferRelativeResize="0"/>
          <p:nvPr/>
        </p:nvPicPr>
        <p:blipFill rotWithShape="1">
          <a:blip r:embed="rId7">
            <a:alphaModFix/>
          </a:blip>
          <a:srcRect/>
          <a:stretch/>
        </p:blipFill>
        <p:spPr>
          <a:xfrm>
            <a:off x="9582812" y="4554077"/>
            <a:ext cx="972207" cy="1761568"/>
          </a:xfrm>
          <a:prstGeom prst="rect">
            <a:avLst/>
          </a:prstGeom>
          <a:noFill/>
          <a:ln>
            <a:noFill/>
          </a:ln>
        </p:spPr>
      </p:pic>
      <p:sp>
        <p:nvSpPr>
          <p:cNvPr id="231" name="Google Shape;231;p26"/>
          <p:cNvSpPr/>
          <p:nvPr/>
        </p:nvSpPr>
        <p:spPr>
          <a:xfrm>
            <a:off x="9138715" y="4751007"/>
            <a:ext cx="1102715" cy="1120307"/>
          </a:xfrm>
          <a:prstGeom prst="flowChartSummingJunction">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350"/>
              <a:buFont typeface="Arial"/>
              <a:buNone/>
            </a:pPr>
            <a:endParaRPr sz="1350" kern="0">
              <a:solidFill>
                <a:srgbClr val="FFFFFF"/>
              </a:solidFill>
              <a:latin typeface="Helvetica Neue"/>
              <a:ea typeface="Helvetica Neue"/>
              <a:cs typeface="Helvetica Neue"/>
              <a:sym typeface="Helvetica Neue"/>
            </a:endParaRPr>
          </a:p>
        </p:txBody>
      </p:sp>
      <p:sp>
        <p:nvSpPr>
          <p:cNvPr id="232" name="Google Shape;232;p26"/>
          <p:cNvSpPr txBox="1"/>
          <p:nvPr/>
        </p:nvSpPr>
        <p:spPr>
          <a:xfrm>
            <a:off x="530579" y="4745625"/>
            <a:ext cx="4856398" cy="565535"/>
          </a:xfrm>
          <a:prstGeom prst="rect">
            <a:avLst/>
          </a:prstGeom>
          <a:solidFill>
            <a:srgbClr val="BBD6EE"/>
          </a:solidFill>
          <a:ln>
            <a:noFill/>
          </a:ln>
        </p:spPr>
        <p:txBody>
          <a:bodyPr spcFirstLastPara="1" wrap="square" lIns="68575" tIns="34275" rIns="68575" bIns="34275" anchor="t" anchorCtr="0">
            <a:noAutofit/>
          </a:bodyPr>
          <a:lstStyle/>
          <a:p>
            <a:pPr>
              <a:lnSpc>
                <a:spcPct val="90000"/>
              </a:lnSpc>
              <a:buClr>
                <a:srgbClr val="000000"/>
              </a:buClr>
              <a:buFont typeface="Arial"/>
              <a:buNone/>
            </a:pPr>
            <a:r>
              <a:rPr lang="en-US" sz="2400" kern="0" dirty="0">
                <a:solidFill>
                  <a:srgbClr val="000000"/>
                </a:solidFill>
                <a:ea typeface="Arial"/>
                <a:cs typeface="Arial"/>
                <a:sym typeface="Arial"/>
              </a:rPr>
              <a:t>Observe the entire class period.</a:t>
            </a:r>
            <a:endParaRPr sz="1400" kern="0" dirty="0">
              <a:solidFill>
                <a:srgbClr val="000000"/>
              </a:solidFill>
              <a:ea typeface="Arial"/>
              <a:cs typeface="Arial"/>
              <a:sym typeface="Arial"/>
            </a:endParaRPr>
          </a:p>
          <a:p>
            <a:pPr>
              <a:lnSpc>
                <a:spcPct val="90000"/>
              </a:lnSpc>
              <a:spcBef>
                <a:spcPts val="1000"/>
              </a:spcBef>
              <a:buClr>
                <a:srgbClr val="000000"/>
              </a:buClr>
              <a:buSzPts val="2400"/>
            </a:pPr>
            <a:endParaRPr sz="2400" kern="0" dirty="0">
              <a:solidFill>
                <a:srgbClr val="000000"/>
              </a:solidFill>
              <a:ea typeface="Arial"/>
              <a:cs typeface="Arial"/>
              <a:sym typeface="Arial"/>
            </a:endParaRPr>
          </a:p>
        </p:txBody>
      </p:sp>
      <p:sp>
        <p:nvSpPr>
          <p:cNvPr id="233" name="Google Shape;233;p26"/>
          <p:cNvSpPr txBox="1"/>
          <p:nvPr/>
        </p:nvSpPr>
        <p:spPr>
          <a:xfrm>
            <a:off x="1525861" y="1230948"/>
            <a:ext cx="9143999" cy="615513"/>
          </a:xfrm>
          <a:prstGeom prst="rect">
            <a:avLst/>
          </a:prstGeom>
          <a:solidFill>
            <a:srgbClr val="7030A0"/>
          </a:solidFill>
          <a:ln>
            <a:noFill/>
          </a:ln>
        </p:spPr>
        <p:txBody>
          <a:bodyPr spcFirstLastPara="1" wrap="square" lIns="91425" tIns="45700" rIns="91425" bIns="45700" anchor="t" anchorCtr="0">
            <a:spAutoFit/>
          </a:bodyPr>
          <a:lstStyle/>
          <a:p>
            <a:pPr algn="ctr">
              <a:buClr>
                <a:srgbClr val="000000"/>
              </a:buClr>
              <a:buSzPts val="3400"/>
              <a:buFont typeface="Arial"/>
              <a:buNone/>
            </a:pPr>
            <a:r>
              <a:rPr lang="en-US" sz="3400" b="1" kern="0" dirty="0">
                <a:solidFill>
                  <a:srgbClr val="FFFFFF"/>
                </a:solidFill>
                <a:ea typeface="Arial"/>
                <a:cs typeface="Arial"/>
                <a:sym typeface="Arial"/>
              </a:rPr>
              <a:t>ACTUAL OBSERVATION</a:t>
            </a:r>
            <a:endParaRPr sz="3400" kern="0" dirty="0">
              <a:solidFill>
                <a:srgbClr val="000000"/>
              </a:solidFill>
              <a:ea typeface="Arial"/>
              <a:cs typeface="Arial"/>
              <a:sym typeface="Arial"/>
            </a:endParaRPr>
          </a:p>
        </p:txBody>
      </p:sp>
    </p:spTree>
    <p:extLst>
      <p:ext uri="{BB962C8B-B14F-4D97-AF65-F5344CB8AC3E}">
        <p14:creationId xmlns:p14="http://schemas.microsoft.com/office/powerpoint/2010/main" val="381346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1"/>
          <p:cNvSpPr txBox="1"/>
          <p:nvPr/>
        </p:nvSpPr>
        <p:spPr>
          <a:xfrm>
            <a:off x="1881434" y="1227036"/>
            <a:ext cx="8424822" cy="707846"/>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algn="ctr">
              <a:buClr>
                <a:srgbClr val="000000"/>
              </a:buClr>
              <a:buSzPts val="1950"/>
              <a:buFont typeface="Arial"/>
              <a:buNone/>
            </a:pPr>
            <a:r>
              <a:rPr lang="en-US" sz="1950" b="1" kern="0">
                <a:solidFill>
                  <a:srgbClr val="000000"/>
                </a:solidFill>
                <a:ea typeface="Arial"/>
                <a:cs typeface="Arial"/>
                <a:sym typeface="Arial"/>
              </a:rPr>
              <a:t> </a:t>
            </a:r>
            <a:r>
              <a:rPr lang="en-US" sz="2000" b="1" kern="0">
                <a:solidFill>
                  <a:srgbClr val="000000"/>
                </a:solidFill>
                <a:ea typeface="Arial"/>
                <a:cs typeface="Arial"/>
                <a:sym typeface="Arial"/>
              </a:rPr>
              <a:t>INDICATOR LIST FOR PROFICIENT AND HIGHLY PROFICIENT TEACHERS</a:t>
            </a:r>
            <a:endParaRPr sz="2000" kern="0">
              <a:solidFill>
                <a:srgbClr val="000000"/>
              </a:solidFill>
              <a:ea typeface="Arial"/>
              <a:cs typeface="Arial"/>
              <a:sym typeface="Arial"/>
            </a:endParaRPr>
          </a:p>
        </p:txBody>
      </p:sp>
      <p:graphicFrame>
        <p:nvGraphicFramePr>
          <p:cNvPr id="193" name="Google Shape;193;p21"/>
          <p:cNvGraphicFramePr/>
          <p:nvPr/>
        </p:nvGraphicFramePr>
        <p:xfrm>
          <a:off x="1895949" y="1908324"/>
          <a:ext cx="8410325" cy="4399847"/>
        </p:xfrm>
        <a:graphic>
          <a:graphicData uri="http://schemas.openxmlformats.org/drawingml/2006/table">
            <a:tbl>
              <a:tblPr firstRow="1" firstCol="1" bandRow="1">
                <a:noFill/>
              </a:tblPr>
              <a:tblGrid>
                <a:gridCol w="425200">
                  <a:extLst>
                    <a:ext uri="{9D8B030D-6E8A-4147-A177-3AD203B41FA5}">
                      <a16:colId xmlns:a16="http://schemas.microsoft.com/office/drawing/2014/main" val="20000"/>
                    </a:ext>
                  </a:extLst>
                </a:gridCol>
                <a:gridCol w="6171250">
                  <a:extLst>
                    <a:ext uri="{9D8B030D-6E8A-4147-A177-3AD203B41FA5}">
                      <a16:colId xmlns:a16="http://schemas.microsoft.com/office/drawing/2014/main" val="20001"/>
                    </a:ext>
                  </a:extLst>
                </a:gridCol>
                <a:gridCol w="485100">
                  <a:extLst>
                    <a:ext uri="{9D8B030D-6E8A-4147-A177-3AD203B41FA5}">
                      <a16:colId xmlns:a16="http://schemas.microsoft.com/office/drawing/2014/main" val="20002"/>
                    </a:ext>
                  </a:extLst>
                </a:gridCol>
                <a:gridCol w="442925">
                  <a:extLst>
                    <a:ext uri="{9D8B030D-6E8A-4147-A177-3AD203B41FA5}">
                      <a16:colId xmlns:a16="http://schemas.microsoft.com/office/drawing/2014/main" val="20003"/>
                    </a:ext>
                  </a:extLst>
                </a:gridCol>
                <a:gridCol w="442925">
                  <a:extLst>
                    <a:ext uri="{9D8B030D-6E8A-4147-A177-3AD203B41FA5}">
                      <a16:colId xmlns:a16="http://schemas.microsoft.com/office/drawing/2014/main" val="20004"/>
                    </a:ext>
                  </a:extLst>
                </a:gridCol>
                <a:gridCol w="442925">
                  <a:extLst>
                    <a:ext uri="{9D8B030D-6E8A-4147-A177-3AD203B41FA5}">
                      <a16:colId xmlns:a16="http://schemas.microsoft.com/office/drawing/2014/main" val="20005"/>
                    </a:ext>
                  </a:extLst>
                </a:gridCol>
              </a:tblGrid>
              <a:tr h="407825">
                <a:tc rowSpan="2">
                  <a:txBody>
                    <a:bodyPr/>
                    <a:lstStyle/>
                    <a:p>
                      <a:pPr marL="0" marR="0" lvl="0" indent="0" algn="ctr" rtl="0">
                        <a:lnSpc>
                          <a:spcPct val="107000"/>
                        </a:lnSpc>
                        <a:spcBef>
                          <a:spcPts val="0"/>
                        </a:spcBef>
                        <a:spcAft>
                          <a:spcPts val="0"/>
                        </a:spcAft>
                        <a:buClr>
                          <a:schemeClr val="dk1"/>
                        </a:buClr>
                        <a:buSzPts val="900"/>
                        <a:buFont typeface="Arial"/>
                        <a:buNone/>
                      </a:pPr>
                      <a:r>
                        <a:rPr lang="en-US" sz="900" u="none" strike="noStrike" cap="none">
                          <a:solidFill>
                            <a:schemeClr val="dk1"/>
                          </a:solidFill>
                          <a:latin typeface="Arial"/>
                          <a:ea typeface="Arial"/>
                          <a:cs typeface="Arial"/>
                          <a:sym typeface="Arial"/>
                        </a:rPr>
                        <a:t>NO.</a:t>
                      </a:r>
                      <a:endParaRPr sz="900" u="none" strike="noStrike" cap="none">
                        <a:solidFill>
                          <a:schemeClr val="dk1"/>
                        </a:solidFill>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rowSpan="2">
                  <a:txBody>
                    <a:bodyPr/>
                    <a:lstStyle/>
                    <a:p>
                      <a:pPr marL="0" marR="0" lvl="0" indent="0" algn="ctr" rtl="0">
                        <a:lnSpc>
                          <a:spcPct val="107000"/>
                        </a:lnSpc>
                        <a:spcBef>
                          <a:spcPts val="0"/>
                        </a:spcBef>
                        <a:spcAft>
                          <a:spcPts val="0"/>
                        </a:spcAft>
                        <a:buClr>
                          <a:srgbClr val="000000"/>
                        </a:buClr>
                        <a:buSzPts val="2100"/>
                        <a:buFont typeface="Arial"/>
                        <a:buNone/>
                      </a:pPr>
                      <a:r>
                        <a:rPr lang="en-US" sz="2100" u="none" strike="noStrike" cap="none">
                          <a:solidFill>
                            <a:schemeClr val="dk1"/>
                          </a:solidFill>
                          <a:latin typeface="Arial"/>
                          <a:ea typeface="Arial"/>
                          <a:cs typeface="Arial"/>
                          <a:sym typeface="Arial"/>
                        </a:rPr>
                        <a:t>INDICATORS</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gridSpan="4">
                  <a:txBody>
                    <a:bodyPr/>
                    <a:lstStyle/>
                    <a:p>
                      <a:pPr marL="0" marR="0" lvl="0" indent="0" algn="ctr" rtl="0">
                        <a:lnSpc>
                          <a:spcPct val="100000"/>
                        </a:lnSpc>
                        <a:spcBef>
                          <a:spcPts val="0"/>
                        </a:spcBef>
                        <a:spcAft>
                          <a:spcPts val="0"/>
                        </a:spcAft>
                        <a:buClr>
                          <a:srgbClr val="000000"/>
                        </a:buClr>
                        <a:buSzPts val="1500"/>
                        <a:buFont typeface="Arial"/>
                        <a:buNone/>
                      </a:pPr>
                      <a:r>
                        <a:rPr lang="en-US" sz="1500" u="none" strike="noStrike" cap="none">
                          <a:solidFill>
                            <a:schemeClr val="dk1"/>
                          </a:solidFill>
                          <a:latin typeface="Arial"/>
                          <a:ea typeface="Arial"/>
                          <a:cs typeface="Arial"/>
                          <a:sym typeface="Arial"/>
                        </a:rPr>
                        <a:t>OBSERVATION PERIOD</a:t>
                      </a:r>
                      <a:endParaRPr sz="1100" u="none" strike="noStrike" cap="none">
                        <a:solidFill>
                          <a:schemeClr val="dk1"/>
                        </a:solidFill>
                        <a:latin typeface="Arial"/>
                        <a:ea typeface="Arial"/>
                        <a:cs typeface="Arial"/>
                        <a:sym typeface="Arial"/>
                      </a:endParaRPr>
                    </a:p>
                  </a:txBody>
                  <a:tcPr marL="43650" marR="43650"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4575">
                <a:tc vMerge="1">
                  <a:txBody>
                    <a:bodyPr/>
                    <a:lstStyle/>
                    <a:p>
                      <a:endParaRPr lang="en-US"/>
                    </a:p>
                  </a:txBody>
                  <a:tcPr/>
                </a:tc>
                <a:tc vMerge="1">
                  <a:txBody>
                    <a:bodyPr/>
                    <a:lstStyle/>
                    <a:p>
                      <a:endParaRPr lang="en-US"/>
                    </a:p>
                  </a:txBody>
                  <a:tcPr/>
                </a:tc>
                <a:tc>
                  <a:txBody>
                    <a:bodyPr/>
                    <a:lstStyle/>
                    <a:p>
                      <a:pPr marL="0" marR="0" lvl="0" indent="0" algn="ctr" rtl="0">
                        <a:lnSpc>
                          <a:spcPct val="107000"/>
                        </a:lnSpc>
                        <a:spcBef>
                          <a:spcPts val="0"/>
                        </a:spcBef>
                        <a:spcAft>
                          <a:spcPts val="0"/>
                        </a:spcAft>
                        <a:buClr>
                          <a:srgbClr val="000000"/>
                        </a:buClr>
                        <a:buSzPts val="1200"/>
                        <a:buFont typeface="Arial"/>
                        <a:buNone/>
                      </a:pPr>
                      <a:r>
                        <a:rPr lang="en-US" sz="1200" u="none" strike="noStrike" cap="none">
                          <a:solidFill>
                            <a:schemeClr val="dk1"/>
                          </a:solidFill>
                          <a:latin typeface="Arial"/>
                          <a:ea typeface="Arial"/>
                          <a:cs typeface="Arial"/>
                          <a:sym typeface="Arial"/>
                        </a:rPr>
                        <a:t>1</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a:txBody>
                    <a:bodyPr/>
                    <a:lstStyle/>
                    <a:p>
                      <a:pPr marL="0" marR="0" lvl="0" indent="0" algn="ctr" rtl="0">
                        <a:lnSpc>
                          <a:spcPct val="107000"/>
                        </a:lnSpc>
                        <a:spcBef>
                          <a:spcPts val="0"/>
                        </a:spcBef>
                        <a:spcAft>
                          <a:spcPts val="0"/>
                        </a:spcAft>
                        <a:buClr>
                          <a:srgbClr val="000000"/>
                        </a:buClr>
                        <a:buSzPts val="1200"/>
                        <a:buFont typeface="Arial"/>
                        <a:buNone/>
                      </a:pPr>
                      <a:r>
                        <a:rPr lang="en-US" sz="1200" u="none" strike="noStrike" cap="none">
                          <a:solidFill>
                            <a:schemeClr val="dk1"/>
                          </a:solidFill>
                          <a:latin typeface="Arial"/>
                          <a:ea typeface="Arial"/>
                          <a:cs typeface="Arial"/>
                          <a:sym typeface="Arial"/>
                        </a:rPr>
                        <a:t>2</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a:txBody>
                    <a:bodyPr/>
                    <a:lstStyle/>
                    <a:p>
                      <a:pPr marL="0" marR="0" lvl="0" indent="0" algn="ctr" rtl="0">
                        <a:lnSpc>
                          <a:spcPct val="107000"/>
                        </a:lnSpc>
                        <a:spcBef>
                          <a:spcPts val="0"/>
                        </a:spcBef>
                        <a:spcAft>
                          <a:spcPts val="0"/>
                        </a:spcAft>
                        <a:buClr>
                          <a:srgbClr val="000000"/>
                        </a:buClr>
                        <a:buSzPts val="1200"/>
                        <a:buFont typeface="Arial"/>
                        <a:buNone/>
                      </a:pPr>
                      <a:r>
                        <a:rPr lang="en-US" sz="1200" u="none" strike="noStrike" cap="none">
                          <a:solidFill>
                            <a:schemeClr val="dk1"/>
                          </a:solidFill>
                          <a:latin typeface="Arial"/>
                          <a:ea typeface="Arial"/>
                          <a:cs typeface="Arial"/>
                          <a:sym typeface="Arial"/>
                        </a:rPr>
                        <a:t>3</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tc>
                  <a:txBody>
                    <a:bodyPr/>
                    <a:lstStyle/>
                    <a:p>
                      <a:pPr marL="0" marR="0" lvl="0" indent="0" algn="ctr" rtl="0">
                        <a:lnSpc>
                          <a:spcPct val="107000"/>
                        </a:lnSpc>
                        <a:spcBef>
                          <a:spcPts val="0"/>
                        </a:spcBef>
                        <a:spcAft>
                          <a:spcPts val="0"/>
                        </a:spcAft>
                        <a:buClr>
                          <a:srgbClr val="000000"/>
                        </a:buClr>
                        <a:buSzPts val="1200"/>
                        <a:buFont typeface="Arial"/>
                        <a:buNone/>
                      </a:pPr>
                      <a:r>
                        <a:rPr lang="en-US" sz="1200" u="none" strike="noStrike" cap="none">
                          <a:solidFill>
                            <a:schemeClr val="dk1"/>
                          </a:solidFill>
                          <a:latin typeface="Arial"/>
                          <a:ea typeface="Arial"/>
                          <a:cs typeface="Arial"/>
                          <a:sym typeface="Arial"/>
                        </a:rPr>
                        <a:t>4</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4E0B2"/>
                    </a:solidFill>
                  </a:tcPr>
                </a:tc>
                <a:extLst>
                  <a:ext uri="{0D108BD9-81ED-4DB2-BD59-A6C34878D82A}">
                    <a16:rowId xmlns:a16="http://schemas.microsoft.com/office/drawing/2014/main" val="10001"/>
                  </a:ext>
                </a:extLst>
              </a:tr>
              <a:tr h="453025">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1</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Clr>
                          <a:schemeClr val="dk1"/>
                        </a:buClr>
                        <a:buSzPts val="1400"/>
                        <a:buFont typeface="Calibri"/>
                        <a:buNone/>
                      </a:pPr>
                      <a:r>
                        <a:rPr lang="en-US" sz="1400" u="none" strike="noStrike" cap="none">
                          <a:latin typeface="Arial"/>
                          <a:ea typeface="Arial"/>
                          <a:cs typeface="Arial"/>
                          <a:sym typeface="Arial"/>
                        </a:rPr>
                        <a:t>Applies knowledge of content within and across curriculum teaching areas</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500"/>
                        <a:buFont typeface="Arial"/>
                        <a:buNone/>
                      </a:pPr>
                      <a:r>
                        <a:rPr lang="en-US" sz="1500" b="1" u="none" strike="noStrike" cap="none">
                          <a:latin typeface="Arial"/>
                          <a:ea typeface="Arial"/>
                          <a:cs typeface="Arial"/>
                          <a:sym typeface="Arial"/>
                        </a:rPr>
                        <a:t>✓</a:t>
                      </a:r>
                      <a:endParaRPr sz="15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500"/>
                        <a:buFont typeface="Calibri"/>
                        <a:buNone/>
                      </a:pPr>
                      <a:r>
                        <a:rPr lang="en-US" sz="1500" b="1" u="none" strike="noStrike" cap="none">
                          <a:latin typeface="Arial"/>
                          <a:ea typeface="Arial"/>
                          <a:cs typeface="Arial"/>
                          <a:sym typeface="Arial"/>
                        </a:rPr>
                        <a:t>✓</a:t>
                      </a:r>
                      <a:endParaRPr sz="15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500"/>
                        <a:buFont typeface="Arial"/>
                        <a:buNone/>
                      </a:pPr>
                      <a:r>
                        <a:rPr lang="en-US" sz="1500" b="1" u="none" strike="noStrike" cap="none">
                          <a:latin typeface="Arial"/>
                          <a:ea typeface="Arial"/>
                          <a:cs typeface="Arial"/>
                          <a:sym typeface="Arial"/>
                        </a:rPr>
                        <a:t>✓</a:t>
                      </a:r>
                      <a:endParaRPr sz="15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500"/>
                        <a:buFont typeface="Calibri"/>
                        <a:buNone/>
                      </a:pPr>
                      <a:r>
                        <a:rPr lang="en-US" sz="1500" b="1" u="none" strike="noStrike" cap="none">
                          <a:latin typeface="Arial"/>
                          <a:ea typeface="Arial"/>
                          <a:cs typeface="Arial"/>
                          <a:sym typeface="Arial"/>
                        </a:rPr>
                        <a:t>✓</a:t>
                      </a:r>
                      <a:endParaRPr sz="15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2"/>
                  </a:ext>
                </a:extLst>
              </a:tr>
              <a:tr h="475800">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2</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Arial"/>
                          <a:ea typeface="Arial"/>
                          <a:cs typeface="Arial"/>
                          <a:sym typeface="Arial"/>
                        </a:rPr>
                        <a:t>Ensure the positive use of ICT to facilitate the teaching and learning process</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3"/>
                  </a:ext>
                </a:extLst>
              </a:tr>
              <a:tr h="450400">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3</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Arial"/>
                          <a:ea typeface="Arial"/>
                          <a:cs typeface="Arial"/>
                          <a:sym typeface="Arial"/>
                        </a:rPr>
                        <a:t>Display proficient use of Mother Tongue, Filipino and English to facilitate teaching and learning</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4"/>
                  </a:ext>
                </a:extLst>
              </a:tr>
              <a:tr h="564975">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4</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Arial"/>
                          <a:ea typeface="Arial"/>
                          <a:cs typeface="Arial"/>
                          <a:sym typeface="Arial"/>
                        </a:rPr>
                        <a:t>Establish safe and secure learning environments to enhance learning through the consistent implementation of policies, guidelines and procedures</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5"/>
                  </a:ext>
                </a:extLst>
              </a:tr>
              <a:tr h="594325">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5</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Clr>
                          <a:schemeClr val="dk1"/>
                        </a:buClr>
                        <a:buSzPts val="1400"/>
                        <a:buFont typeface="Calibri"/>
                        <a:buNone/>
                      </a:pPr>
                      <a:r>
                        <a:rPr lang="en-US" sz="1400" u="none" strike="noStrike" cap="none">
                          <a:latin typeface="Arial"/>
                          <a:ea typeface="Arial"/>
                          <a:cs typeface="Arial"/>
                          <a:sym typeface="Arial"/>
                        </a:rPr>
                        <a:t>Maintain supportive learning environments that nurture and inspire learners to participate, cooperate and collaborate in continued learning</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6"/>
                  </a:ext>
                </a:extLst>
              </a:tr>
              <a:tr h="629350">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6</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Arial"/>
                          <a:ea typeface="Arial"/>
                          <a:cs typeface="Arial"/>
                          <a:sym typeface="Arial"/>
                        </a:rPr>
                        <a:t>Establish a learner-centered culture by using teaching strategies that respond to learners’ linguistic, cultural, socio-economic and religious backgrounds</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18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18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18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7"/>
                  </a:ext>
                </a:extLst>
              </a:tr>
              <a:tr h="593225">
                <a:tc>
                  <a:txBody>
                    <a:bodyPr/>
                    <a:lstStyle/>
                    <a:p>
                      <a:pPr marL="0" marR="0" lvl="0" indent="0" algn="ctr" rtl="0">
                        <a:lnSpc>
                          <a:spcPct val="107000"/>
                        </a:lnSpc>
                        <a:spcBef>
                          <a:spcPts val="0"/>
                        </a:spcBef>
                        <a:spcAft>
                          <a:spcPts val="0"/>
                        </a:spcAft>
                        <a:buClr>
                          <a:schemeClr val="dk1"/>
                        </a:buClr>
                        <a:buSzPts val="1200"/>
                        <a:buFont typeface="Calibri"/>
                        <a:buNone/>
                      </a:pPr>
                      <a:r>
                        <a:rPr lang="en-US" sz="1200" u="none" strike="noStrike" cap="none">
                          <a:solidFill>
                            <a:schemeClr val="dk1"/>
                          </a:solidFill>
                          <a:latin typeface="Arial"/>
                          <a:ea typeface="Arial"/>
                          <a:cs typeface="Arial"/>
                          <a:sym typeface="Arial"/>
                        </a:rPr>
                        <a:t>7</a:t>
                      </a:r>
                      <a:endParaRPr sz="14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Use strategies for providing timely, accurate and constructive feedback to improve learner performance</a:t>
                      </a:r>
                      <a:endParaRPr sz="1400" u="none" strike="noStrike" cap="none" dirty="0">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a:latin typeface="Arial"/>
                          <a:ea typeface="Arial"/>
                          <a:cs typeface="Arial"/>
                          <a:sym typeface="Arial"/>
                        </a:rPr>
                        <a:t>✓</a:t>
                      </a:r>
                      <a:endParaRPr sz="900"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a:t>
                      </a:r>
                      <a:endParaRPr sz="900" b="1" u="none" strike="noStrike" cap="none">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7000"/>
                        </a:lnSpc>
                        <a:spcBef>
                          <a:spcPts val="0"/>
                        </a:spcBef>
                        <a:spcAft>
                          <a:spcPts val="0"/>
                        </a:spcAft>
                        <a:buClr>
                          <a:schemeClr val="dk1"/>
                        </a:buClr>
                        <a:buSzPts val="1800"/>
                        <a:buFont typeface="Calibri"/>
                        <a:buNone/>
                      </a:pPr>
                      <a:r>
                        <a:rPr lang="en-US" sz="1800" b="1" u="none" strike="noStrike" cap="none" dirty="0">
                          <a:latin typeface="Arial"/>
                          <a:ea typeface="Arial"/>
                          <a:cs typeface="Arial"/>
                          <a:sym typeface="Arial"/>
                        </a:rPr>
                        <a:t>✓</a:t>
                      </a:r>
                      <a:endParaRPr sz="900" u="none" strike="noStrike" cap="none" dirty="0">
                        <a:latin typeface="Arial"/>
                        <a:ea typeface="Arial"/>
                        <a:cs typeface="Arial"/>
                        <a:sym typeface="Arial"/>
                      </a:endParaRPr>
                    </a:p>
                  </a:txBody>
                  <a:tcPr marL="43650" marR="4365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8"/>
                  </a:ext>
                </a:extLst>
              </a:tr>
            </a:tbl>
          </a:graphicData>
        </a:graphic>
      </p:graphicFrame>
      <p:sp>
        <p:nvSpPr>
          <p:cNvPr id="194" name="Google Shape;194;p21"/>
          <p:cNvSpPr txBox="1"/>
          <p:nvPr/>
        </p:nvSpPr>
        <p:spPr>
          <a:xfrm>
            <a:off x="3144770" y="3012344"/>
            <a:ext cx="5395475" cy="1815841"/>
          </a:xfrm>
          <a:prstGeom prst="rect">
            <a:avLst/>
          </a:prstGeom>
          <a:solidFill>
            <a:srgbClr val="BBD6EE"/>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spAutoFit/>
          </a:bodyPr>
          <a:lstStyle/>
          <a:p>
            <a:pPr>
              <a:buClr>
                <a:srgbClr val="000000"/>
              </a:buClr>
              <a:buFont typeface="Arial"/>
              <a:buNone/>
            </a:pPr>
            <a:r>
              <a:rPr lang="en-US" sz="2800" kern="0" dirty="0">
                <a:solidFill>
                  <a:srgbClr val="0000FF"/>
                </a:solidFill>
                <a:ea typeface="Arial"/>
                <a:cs typeface="Arial"/>
                <a:sym typeface="Arial"/>
              </a:rPr>
              <a:t>Note: For RPMS SY 2021-2022, objectives 1,3,4,5  will be observed in all observation periods</a:t>
            </a:r>
            <a:endParaRPr sz="2800" kern="0" dirty="0">
              <a:solidFill>
                <a:srgbClr val="0000FF"/>
              </a:solidFill>
              <a:ea typeface="Arial"/>
              <a:cs typeface="Arial"/>
              <a:sym typeface="Arial"/>
            </a:endParaRPr>
          </a:p>
        </p:txBody>
      </p:sp>
      <p:sp>
        <p:nvSpPr>
          <p:cNvPr id="195" name="Google Shape;195;p21"/>
          <p:cNvSpPr txBox="1"/>
          <p:nvPr/>
        </p:nvSpPr>
        <p:spPr>
          <a:xfrm>
            <a:off x="3144770" y="3067951"/>
            <a:ext cx="6029302" cy="1384954"/>
          </a:xfrm>
          <a:prstGeom prst="rect">
            <a:avLst/>
          </a:prstGeom>
          <a:solidFill>
            <a:srgbClr val="BBD6EE"/>
          </a:solidFill>
          <a:ln>
            <a:noFill/>
          </a:ln>
          <a:effectLst>
            <a:outerShdw blurRad="152400" dist="38100" dir="8100000" sx="102000" sy="102000" algn="tr" rotWithShape="0">
              <a:srgbClr val="000000">
                <a:alpha val="40000"/>
              </a:srgbClr>
            </a:outerShdw>
          </a:effectLst>
        </p:spPr>
        <p:txBody>
          <a:bodyPr spcFirstLastPara="1" wrap="square" lIns="91425" tIns="45700" rIns="91425" bIns="45700" anchor="t" anchorCtr="0">
            <a:spAutoFit/>
          </a:bodyPr>
          <a:lstStyle/>
          <a:p>
            <a:pPr>
              <a:buClr>
                <a:srgbClr val="000000"/>
              </a:buClr>
              <a:buSzPts val="2800"/>
              <a:buFont typeface="Arial"/>
              <a:buNone/>
            </a:pPr>
            <a:r>
              <a:rPr lang="en-US" sz="2800" kern="0" dirty="0">
                <a:solidFill>
                  <a:srgbClr val="000000"/>
                </a:solidFill>
                <a:ea typeface="Arial"/>
                <a:cs typeface="Arial"/>
                <a:sym typeface="Arial"/>
              </a:rPr>
              <a:t>Note: It is </a:t>
            </a:r>
            <a:r>
              <a:rPr lang="en-US" sz="2800" b="1" kern="0" dirty="0">
                <a:solidFill>
                  <a:srgbClr val="0432FF"/>
                </a:solidFill>
                <a:ea typeface="Arial"/>
                <a:cs typeface="Arial"/>
                <a:sym typeface="Arial"/>
              </a:rPr>
              <a:t>highly recommended</a:t>
            </a:r>
            <a:r>
              <a:rPr lang="en-US" sz="2800" kern="0" dirty="0">
                <a:solidFill>
                  <a:srgbClr val="0432FF"/>
                </a:solidFill>
                <a:ea typeface="Arial"/>
                <a:cs typeface="Arial"/>
                <a:sym typeface="Arial"/>
              </a:rPr>
              <a:t> </a:t>
            </a:r>
            <a:r>
              <a:rPr lang="en-US" sz="2800" kern="0" dirty="0">
                <a:solidFill>
                  <a:srgbClr val="000000"/>
                </a:solidFill>
                <a:ea typeface="Arial"/>
                <a:cs typeface="Arial"/>
                <a:sym typeface="Arial"/>
              </a:rPr>
              <a:t>that 2-3 observers participate in the observation, whenever possible.</a:t>
            </a:r>
            <a:r>
              <a:rPr lang="en-US" sz="2800" b="1" i="1" kern="0" dirty="0">
                <a:solidFill>
                  <a:srgbClr val="0432FF"/>
                </a:solidFill>
                <a:ea typeface="Arial"/>
                <a:cs typeface="Arial"/>
                <a:sym typeface="Arial"/>
              </a:rPr>
              <a:t> </a:t>
            </a:r>
            <a:endParaRPr sz="2800" kern="0" dirty="0">
              <a:solidFill>
                <a:srgbClr val="000000"/>
              </a:solidFill>
              <a:ea typeface="Arial"/>
              <a:cs typeface="Arial"/>
              <a:sym typeface="Arial"/>
            </a:endParaRPr>
          </a:p>
        </p:txBody>
      </p:sp>
      <p:sp>
        <p:nvSpPr>
          <p:cNvPr id="196" name="Google Shape;196;p21"/>
          <p:cNvSpPr/>
          <p:nvPr/>
        </p:nvSpPr>
        <p:spPr>
          <a:xfrm>
            <a:off x="3233118" y="3067951"/>
            <a:ext cx="5955469" cy="1569620"/>
          </a:xfrm>
          <a:prstGeom prst="rect">
            <a:avLst/>
          </a:prstGeom>
          <a:solidFill>
            <a:srgbClr val="BBD6EE"/>
          </a:solidFill>
          <a:ln>
            <a:noFill/>
          </a:ln>
          <a:effectLst>
            <a:outerShdw blurRad="152400" dist="38100" dir="8100000" sx="102000" sy="102000" algn="tr" rotWithShape="0">
              <a:srgbClr val="000000">
                <a:alpha val="40000"/>
              </a:srgbClr>
            </a:outerShdw>
          </a:effectLst>
        </p:spPr>
        <p:txBody>
          <a:bodyPr spcFirstLastPara="1" wrap="square" lIns="91425" tIns="45700" rIns="91425" bIns="45700" anchor="t" anchorCtr="0">
            <a:spAutoFit/>
          </a:bodyPr>
          <a:lstStyle/>
          <a:p>
            <a:pPr>
              <a:buClr>
                <a:srgbClr val="000000"/>
              </a:buClr>
              <a:buFont typeface="Arial"/>
              <a:buNone/>
            </a:pPr>
            <a:r>
              <a:rPr lang="en-US" sz="2400" kern="0" dirty="0">
                <a:solidFill>
                  <a:srgbClr val="000000"/>
                </a:solidFill>
                <a:ea typeface="Arial"/>
                <a:cs typeface="Arial"/>
                <a:sym typeface="Arial"/>
              </a:rPr>
              <a:t>However, if challenges like schedules and availability of observers hinder a school to follow this recommendation, one (1) observer will be enough.</a:t>
            </a:r>
            <a:endParaRPr sz="2400" kern="0" dirty="0">
              <a:solidFill>
                <a:srgbClr val="000000"/>
              </a:solidFill>
              <a:ea typeface="Arial"/>
              <a:cs typeface="Arial"/>
              <a:sym typeface="Arial"/>
            </a:endParaRPr>
          </a:p>
        </p:txBody>
      </p:sp>
      <p:sp>
        <p:nvSpPr>
          <p:cNvPr id="197" name="Google Shape;197;p21"/>
          <p:cNvSpPr/>
          <p:nvPr/>
        </p:nvSpPr>
        <p:spPr>
          <a:xfrm>
            <a:off x="3144770" y="2958286"/>
            <a:ext cx="6256357" cy="1815841"/>
          </a:xfrm>
          <a:prstGeom prst="rect">
            <a:avLst/>
          </a:prstGeom>
          <a:solidFill>
            <a:srgbClr val="BBD6EE"/>
          </a:solidFill>
          <a:ln>
            <a:noFill/>
          </a:ln>
        </p:spPr>
        <p:txBody>
          <a:bodyPr spcFirstLastPara="1" wrap="square" lIns="91425" tIns="45700" rIns="91425" bIns="45700" anchor="t" anchorCtr="0">
            <a:spAutoFit/>
          </a:bodyPr>
          <a:lstStyle/>
          <a:p>
            <a:pPr>
              <a:buClr>
                <a:srgbClr val="000000"/>
              </a:buClr>
              <a:buFont typeface="Arial"/>
              <a:buNone/>
            </a:pPr>
            <a:r>
              <a:rPr lang="en-US" sz="2800" kern="0" dirty="0">
                <a:solidFill>
                  <a:srgbClr val="000000"/>
                </a:solidFill>
                <a:ea typeface="Arial"/>
                <a:cs typeface="Arial"/>
                <a:sym typeface="Arial"/>
              </a:rPr>
              <a:t>If there are multiple observations within a day, it is recommended that an observer undertakes </a:t>
            </a:r>
            <a:r>
              <a:rPr lang="en-US" sz="2800" b="1" kern="0" dirty="0">
                <a:solidFill>
                  <a:srgbClr val="000000"/>
                </a:solidFill>
                <a:ea typeface="Arial"/>
                <a:cs typeface="Arial"/>
                <a:sym typeface="Arial"/>
              </a:rPr>
              <a:t>no more than three (3) observation per day.</a:t>
            </a:r>
            <a:endParaRPr sz="1200" b="1" kern="0" dirty="0">
              <a:solidFill>
                <a:srgbClr val="000000"/>
              </a:solidFill>
              <a:ea typeface="Arial"/>
              <a:cs typeface="Arial"/>
              <a:sym typeface="Arial"/>
            </a:endParaRPr>
          </a:p>
        </p:txBody>
      </p:sp>
    </p:spTree>
    <p:extLst>
      <p:ext uri="{BB962C8B-B14F-4D97-AF65-F5344CB8AC3E}">
        <p14:creationId xmlns:p14="http://schemas.microsoft.com/office/powerpoint/2010/main" val="273191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fade">
                                      <p:cBhvr>
                                        <p:cTn id="7" dur="500"/>
                                        <p:tgtEl>
                                          <p:spTgt spid="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5"/>
                                        </p:tgtEl>
                                        <p:attrNameLst>
                                          <p:attrName>style.visibility</p:attrName>
                                        </p:attrNameLst>
                                      </p:cBhvr>
                                      <p:to>
                                        <p:strVal val="visible"/>
                                      </p:to>
                                    </p:set>
                                    <p:animEffect transition="in" filter="fade">
                                      <p:cBhvr>
                                        <p:cTn id="12" dur="500"/>
                                        <p:tgtEl>
                                          <p:spTgt spid="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6"/>
                                        </p:tgtEl>
                                        <p:attrNameLst>
                                          <p:attrName>style.visibility</p:attrName>
                                        </p:attrNameLst>
                                      </p:cBhvr>
                                      <p:to>
                                        <p:strVal val="visible"/>
                                      </p:to>
                                    </p:set>
                                    <p:animEffect transition="in" filter="fade">
                                      <p:cBhvr>
                                        <p:cTn id="17" dur="500"/>
                                        <p:tgtEl>
                                          <p:spTgt spid="19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animBg="1"/>
      <p:bldP spid="195" grpId="0" animBg="1"/>
      <p:bldP spid="19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6A8BB88D-223B-4EBA-ADC1-8E4F5B1F7162}"/>
              </a:ext>
            </a:extLst>
          </p:cNvPr>
          <p:cNvSpPr txBox="1"/>
          <p:nvPr/>
        </p:nvSpPr>
        <p:spPr>
          <a:xfrm>
            <a:off x="1302806" y="49305"/>
            <a:ext cx="9151434" cy="615513"/>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400"/>
              <a:buFont typeface="Arial"/>
              <a:buNone/>
              <a:tabLst/>
              <a:defRPr/>
            </a:pPr>
            <a:r>
              <a:rPr lang="en-US" sz="3400" b="1" kern="0" dirty="0">
                <a:solidFill>
                  <a:srgbClr val="FFFFFF"/>
                </a:solidFill>
                <a:latin typeface="Arial"/>
                <a:ea typeface="Arial"/>
                <a:cs typeface="Arial"/>
                <a:sym typeface="Arial"/>
              </a:rPr>
              <a:t>POST -</a:t>
            </a:r>
            <a:r>
              <a:rPr kumimoji="0" lang="en-US" sz="3400" b="1" i="0" u="none" strike="noStrike" kern="0" cap="none" spc="0" normalizeH="0" baseline="0" noProof="0" dirty="0">
                <a:ln>
                  <a:noFill/>
                </a:ln>
                <a:solidFill>
                  <a:srgbClr val="FFFFFF"/>
                </a:solidFill>
                <a:effectLst/>
                <a:uLnTx/>
                <a:uFillTx/>
                <a:latin typeface="Arial"/>
                <a:ea typeface="Arial"/>
                <a:cs typeface="Arial"/>
                <a:sym typeface="Arial"/>
              </a:rPr>
              <a:t> OBSERVATION</a:t>
            </a:r>
            <a:endParaRPr kumimoji="0" sz="3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4" name="Table 4">
            <a:extLst>
              <a:ext uri="{FF2B5EF4-FFF2-40B4-BE49-F238E27FC236}">
                <a16:creationId xmlns:a16="http://schemas.microsoft.com/office/drawing/2014/main" id="{388F5414-2B82-4022-B7AD-CF9D2B77C5DF}"/>
              </a:ext>
            </a:extLst>
          </p:cNvPr>
          <p:cNvGraphicFramePr>
            <a:graphicFrameLocks noGrp="1"/>
          </p:cNvGraphicFramePr>
          <p:nvPr>
            <p:extLst>
              <p:ext uri="{D42A27DB-BD31-4B8C-83A1-F6EECF244321}">
                <p14:modId xmlns:p14="http://schemas.microsoft.com/office/powerpoint/2010/main" val="2765675472"/>
              </p:ext>
            </p:extLst>
          </p:nvPr>
        </p:nvGraphicFramePr>
        <p:xfrm>
          <a:off x="203778" y="768334"/>
          <a:ext cx="11349490" cy="5643254"/>
        </p:xfrm>
        <a:graphic>
          <a:graphicData uri="http://schemas.openxmlformats.org/drawingml/2006/table">
            <a:tbl>
              <a:tblPr firstRow="1" bandRow="1">
                <a:tableStyleId>{5C22544A-7EE6-4342-B048-85BDC9FD1C3A}</a:tableStyleId>
              </a:tblPr>
              <a:tblGrid>
                <a:gridCol w="2269898">
                  <a:extLst>
                    <a:ext uri="{9D8B030D-6E8A-4147-A177-3AD203B41FA5}">
                      <a16:colId xmlns:a16="http://schemas.microsoft.com/office/drawing/2014/main" val="2932193439"/>
                    </a:ext>
                  </a:extLst>
                </a:gridCol>
                <a:gridCol w="2269898">
                  <a:extLst>
                    <a:ext uri="{9D8B030D-6E8A-4147-A177-3AD203B41FA5}">
                      <a16:colId xmlns:a16="http://schemas.microsoft.com/office/drawing/2014/main" val="2641020054"/>
                    </a:ext>
                  </a:extLst>
                </a:gridCol>
                <a:gridCol w="2269898">
                  <a:extLst>
                    <a:ext uri="{9D8B030D-6E8A-4147-A177-3AD203B41FA5}">
                      <a16:colId xmlns:a16="http://schemas.microsoft.com/office/drawing/2014/main" val="2071132960"/>
                    </a:ext>
                  </a:extLst>
                </a:gridCol>
                <a:gridCol w="2269898">
                  <a:extLst>
                    <a:ext uri="{9D8B030D-6E8A-4147-A177-3AD203B41FA5}">
                      <a16:colId xmlns:a16="http://schemas.microsoft.com/office/drawing/2014/main" val="281002769"/>
                    </a:ext>
                  </a:extLst>
                </a:gridCol>
                <a:gridCol w="2269898">
                  <a:extLst>
                    <a:ext uri="{9D8B030D-6E8A-4147-A177-3AD203B41FA5}">
                      <a16:colId xmlns:a16="http://schemas.microsoft.com/office/drawing/2014/main" val="3539927055"/>
                    </a:ext>
                  </a:extLst>
                </a:gridCol>
              </a:tblGrid>
              <a:tr h="1862683">
                <a:tc>
                  <a:txBody>
                    <a:bodyPr/>
                    <a:lstStyle/>
                    <a:p>
                      <a:endParaRPr lang="en-US" sz="1800" dirty="0"/>
                    </a:p>
                  </a:txBody>
                  <a:tcPr/>
                </a:tc>
                <a:tc>
                  <a:txBody>
                    <a:bodyPr/>
                    <a:lstStyle/>
                    <a:p>
                      <a:r>
                        <a:rPr lang="en-US" sz="1800" dirty="0"/>
                        <a:t>Online Observation and Through Two – Way Radio Instruction </a:t>
                      </a:r>
                    </a:p>
                  </a:txBody>
                  <a:tcPr>
                    <a:lnR w="12700" cap="flat" cmpd="sng" algn="ctr">
                      <a:solidFill>
                        <a:schemeClr val="tx1"/>
                      </a:solidFill>
                      <a:prstDash val="solid"/>
                      <a:round/>
                      <a:headEnd type="none" w="med" len="med"/>
                      <a:tailEnd type="none" w="med" len="med"/>
                    </a:lnR>
                  </a:tcPr>
                </a:tc>
                <a:tc>
                  <a:txBody>
                    <a:bodyPr/>
                    <a:lstStyle/>
                    <a:p>
                      <a:r>
                        <a:rPr lang="en-US" sz="1800" dirty="0"/>
                        <a:t>Observation of a Video Lesson or an Audio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of a Demonstration Teaching Via Learning Action Cell (LAC)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dirty="0"/>
                        <a:t>Observation during Limited Face-to-Face Classes in Low –Risk Areas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2714048"/>
                  </a:ext>
                </a:extLst>
              </a:tr>
              <a:tr h="920487">
                <a:tc>
                  <a:txBody>
                    <a:bodyPr/>
                    <a:lstStyle/>
                    <a:p>
                      <a:r>
                        <a:rPr lang="en-US" sz="2800" b="1" dirty="0"/>
                        <a:t>Observer/s</a:t>
                      </a:r>
                    </a:p>
                    <a:p>
                      <a:endParaRPr lang="en-US" sz="2200" b="1" dirty="0"/>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Rate the Teacher </a:t>
                      </a:r>
                    </a:p>
                  </a:txBody>
                  <a:tcPr/>
                </a:tc>
                <a:tc hMerge="1">
                  <a:txBody>
                    <a:bodyPr/>
                    <a:lstStyle/>
                    <a:p>
                      <a:endParaRPr kumimoji="0" lang="en-US" sz="28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kumimoji="0" lang="en-US" sz="2800" b="0" i="0" u="none" strike="noStrike" kern="0" cap="none" spc="0" normalizeH="0" baseline="0" dirty="0">
                        <a:ln>
                          <a:noFill/>
                        </a:ln>
                        <a:solidFill>
                          <a:srgbClr val="000000"/>
                        </a:solidFill>
                        <a:effectLst/>
                        <a:uLnTx/>
                        <a:uFillTx/>
                        <a:latin typeface="+mn-lt"/>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R="0" algn="l" rtl="0">
                        <a:lnSpc>
                          <a:spcPct val="100000"/>
                        </a:lnSpc>
                        <a:spcBef>
                          <a:spcPts val="0"/>
                        </a:spcBef>
                        <a:spcAft>
                          <a:spcPts val="0"/>
                        </a:spcAft>
                        <a:buClr>
                          <a:srgbClr val="000000"/>
                        </a:buClr>
                        <a:buFont typeface="Arial"/>
                      </a:pPr>
                      <a:endParaRPr kumimoji="0" lang="en-US" sz="2800" b="0" i="0" u="none" strike="noStrike" kern="0" cap="none" spc="0" normalizeH="0" baseline="0" dirty="0">
                        <a:ln>
                          <a:noFill/>
                        </a:ln>
                        <a:solidFill>
                          <a:srgbClr val="000000"/>
                        </a:solidFill>
                        <a:effectLst/>
                        <a:uLnTx/>
                        <a:uFillTx/>
                        <a:latin typeface="+mn-lt"/>
                        <a:ea typeface="+mn-ea"/>
                        <a:cs typeface="Arial"/>
                        <a:sym typeface="Aria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36736355"/>
                  </a:ext>
                </a:extLst>
              </a:tr>
              <a:tr h="2860084">
                <a:tc>
                  <a:txBody>
                    <a:bodyPr/>
                    <a:lstStyle/>
                    <a:p>
                      <a:endParaRPr lang="en-US" sz="2200" b="1" dirty="0"/>
                    </a:p>
                  </a:txBody>
                  <a:tcPr/>
                </a:tc>
                <a:tc gridSpan="4">
                  <a:txBody>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1" i="0" u="none" strike="noStrike" kern="0" cap="none" spc="0" normalizeH="0" baseline="0" noProof="0" dirty="0">
                          <a:ln>
                            <a:noFill/>
                          </a:ln>
                          <a:solidFill>
                            <a:srgbClr val="000000"/>
                          </a:solidFill>
                          <a:effectLst/>
                          <a:uLnTx/>
                          <a:uFillTx/>
                          <a:latin typeface="+mn-lt"/>
                          <a:ea typeface="Arial"/>
                          <a:cs typeface="Arial"/>
                          <a:sym typeface="Arial"/>
                        </a:rPr>
                        <a:t>In case of multiple observers </a:t>
                      </a: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endParaRPr kumimoji="0" lang="en-US" sz="2800" b="0" i="0" u="none" strike="noStrike" kern="0" cap="none" spc="0" normalizeH="0" baseline="0" noProof="0" dirty="0">
                        <a:ln>
                          <a:noFill/>
                        </a:ln>
                        <a:solidFill>
                          <a:srgbClr val="000000"/>
                        </a:solidFill>
                        <a:effectLst/>
                        <a:uLnTx/>
                        <a:uFillTx/>
                        <a:latin typeface="+mn-lt"/>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Discuss the rating with </a:t>
                      </a: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fellow observer/s</a:t>
                      </a: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endParaRPr kumimoji="0" lang="en-US" sz="2800" b="0" i="0" u="none" strike="noStrike" kern="0" cap="none" spc="0" normalizeH="0" baseline="0" noProof="0" dirty="0">
                        <a:ln>
                          <a:noFill/>
                        </a:ln>
                        <a:solidFill>
                          <a:srgbClr val="000000"/>
                        </a:solidFill>
                        <a:effectLst/>
                        <a:uLnTx/>
                        <a:uFillTx/>
                        <a:latin typeface="+mn-lt"/>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US" sz="2800" b="0" i="0" u="none" strike="noStrike" kern="0" cap="none" spc="0" normalizeH="0" baseline="0" noProof="0" dirty="0">
                          <a:ln>
                            <a:noFill/>
                          </a:ln>
                          <a:solidFill>
                            <a:srgbClr val="000000"/>
                          </a:solidFill>
                          <a:effectLst/>
                          <a:uLnTx/>
                          <a:uFillTx/>
                          <a:latin typeface="+mn-lt"/>
                          <a:ea typeface="Arial"/>
                          <a:cs typeface="Arial"/>
                          <a:sym typeface="Arial"/>
                        </a:rPr>
                        <a:t>Decide on the final rating  </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1109739"/>
                  </a:ext>
                </a:extLst>
              </a:tr>
            </a:tbl>
          </a:graphicData>
        </a:graphic>
      </p:graphicFrame>
      <p:pic>
        <p:nvPicPr>
          <p:cNvPr id="5" name="Google Shape;240;p27">
            <a:extLst>
              <a:ext uri="{FF2B5EF4-FFF2-40B4-BE49-F238E27FC236}">
                <a16:creationId xmlns:a16="http://schemas.microsoft.com/office/drawing/2014/main" id="{676D1B6F-EC80-4B78-A652-FAB060A489A4}"/>
              </a:ext>
            </a:extLst>
          </p:cNvPr>
          <p:cNvPicPr preferRelativeResize="0"/>
          <p:nvPr/>
        </p:nvPicPr>
        <p:blipFill rotWithShape="1">
          <a:blip r:embed="rId2">
            <a:alphaModFix/>
          </a:blip>
          <a:srcRect/>
          <a:stretch/>
        </p:blipFill>
        <p:spPr>
          <a:xfrm>
            <a:off x="7522235" y="2861852"/>
            <a:ext cx="4031034" cy="2025171"/>
          </a:xfrm>
          <a:prstGeom prst="rect">
            <a:avLst/>
          </a:prstGeom>
          <a:noFill/>
          <a:ln>
            <a:noFill/>
          </a:ln>
        </p:spPr>
      </p:pic>
      <p:pic>
        <p:nvPicPr>
          <p:cNvPr id="6" name="Google Shape;241;p27">
            <a:extLst>
              <a:ext uri="{FF2B5EF4-FFF2-40B4-BE49-F238E27FC236}">
                <a16:creationId xmlns:a16="http://schemas.microsoft.com/office/drawing/2014/main" id="{CDA03D0A-D467-4DA3-BD99-829E4317B747}"/>
              </a:ext>
            </a:extLst>
          </p:cNvPr>
          <p:cNvPicPr preferRelativeResize="0"/>
          <p:nvPr/>
        </p:nvPicPr>
        <p:blipFill rotWithShape="1">
          <a:blip r:embed="rId3">
            <a:alphaModFix/>
          </a:blip>
          <a:srcRect/>
          <a:stretch/>
        </p:blipFill>
        <p:spPr>
          <a:xfrm>
            <a:off x="9218508" y="4433518"/>
            <a:ext cx="961214" cy="1947725"/>
          </a:xfrm>
          <a:prstGeom prst="rect">
            <a:avLst/>
          </a:prstGeom>
          <a:noFill/>
          <a:ln>
            <a:noFill/>
          </a:ln>
        </p:spPr>
      </p:pic>
      <p:pic>
        <p:nvPicPr>
          <p:cNvPr id="7" name="Google Shape;242;p27">
            <a:extLst>
              <a:ext uri="{FF2B5EF4-FFF2-40B4-BE49-F238E27FC236}">
                <a16:creationId xmlns:a16="http://schemas.microsoft.com/office/drawing/2014/main" id="{EB4E269B-4C2B-430F-9C41-247BCE011704}"/>
              </a:ext>
            </a:extLst>
          </p:cNvPr>
          <p:cNvPicPr preferRelativeResize="0"/>
          <p:nvPr/>
        </p:nvPicPr>
        <p:blipFill rotWithShape="1">
          <a:blip r:embed="rId4">
            <a:alphaModFix/>
          </a:blip>
          <a:srcRect/>
          <a:stretch/>
        </p:blipFill>
        <p:spPr>
          <a:xfrm>
            <a:off x="7931899" y="4350840"/>
            <a:ext cx="1012091" cy="1738826"/>
          </a:xfrm>
          <a:prstGeom prst="rect">
            <a:avLst/>
          </a:prstGeom>
          <a:noFill/>
          <a:ln>
            <a:noFill/>
          </a:ln>
        </p:spPr>
      </p:pic>
      <p:pic>
        <p:nvPicPr>
          <p:cNvPr id="8" name="Google Shape;243;p27">
            <a:extLst>
              <a:ext uri="{FF2B5EF4-FFF2-40B4-BE49-F238E27FC236}">
                <a16:creationId xmlns:a16="http://schemas.microsoft.com/office/drawing/2014/main" id="{E320C99F-2DBF-49C4-A90E-8E7AC28DC981}"/>
              </a:ext>
            </a:extLst>
          </p:cNvPr>
          <p:cNvPicPr preferRelativeResize="0"/>
          <p:nvPr/>
        </p:nvPicPr>
        <p:blipFill rotWithShape="1">
          <a:blip r:embed="rId5">
            <a:alphaModFix/>
          </a:blip>
          <a:srcRect/>
          <a:stretch/>
        </p:blipFill>
        <p:spPr>
          <a:xfrm>
            <a:off x="10454240" y="4282492"/>
            <a:ext cx="959656" cy="1738827"/>
          </a:xfrm>
          <a:prstGeom prst="rect">
            <a:avLst/>
          </a:prstGeom>
          <a:noFill/>
          <a:ln>
            <a:noFill/>
          </a:ln>
        </p:spPr>
      </p:pic>
    </p:spTree>
    <p:extLst>
      <p:ext uri="{BB962C8B-B14F-4D97-AF65-F5344CB8AC3E}">
        <p14:creationId xmlns:p14="http://schemas.microsoft.com/office/powerpoint/2010/main" val="3988130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384282F7-EB1E-4DE0-90E2-BC9EA4410DC1}"/>
              </a:ext>
            </a:extLst>
          </p:cNvPr>
          <p:cNvSpPr txBox="1"/>
          <p:nvPr/>
        </p:nvSpPr>
        <p:spPr>
          <a:xfrm>
            <a:off x="1251048" y="325351"/>
            <a:ext cx="9151434" cy="615513"/>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400"/>
              <a:buFont typeface="Arial"/>
              <a:buNone/>
              <a:tabLst/>
              <a:defRPr/>
            </a:pPr>
            <a:r>
              <a:rPr lang="en-US" sz="3400" b="1" kern="0" dirty="0">
                <a:solidFill>
                  <a:srgbClr val="FFFFFF"/>
                </a:solidFill>
                <a:latin typeface="Arial"/>
                <a:ea typeface="Arial"/>
                <a:cs typeface="Arial"/>
                <a:sym typeface="Arial"/>
              </a:rPr>
              <a:t>POST -</a:t>
            </a:r>
            <a:r>
              <a:rPr kumimoji="0" lang="en-US" sz="3400" b="1" i="0" u="none" strike="noStrike" kern="0" cap="none" spc="0" normalizeH="0" baseline="0" noProof="0" dirty="0">
                <a:ln>
                  <a:noFill/>
                </a:ln>
                <a:solidFill>
                  <a:srgbClr val="FFFFFF"/>
                </a:solidFill>
                <a:effectLst/>
                <a:uLnTx/>
                <a:uFillTx/>
                <a:latin typeface="Arial"/>
                <a:ea typeface="Arial"/>
                <a:cs typeface="Arial"/>
                <a:sym typeface="Arial"/>
              </a:rPr>
              <a:t> OBSERVATION</a:t>
            </a:r>
            <a:endParaRPr kumimoji="0" sz="3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 name="Google Shape;261;p28">
            <a:extLst>
              <a:ext uri="{FF2B5EF4-FFF2-40B4-BE49-F238E27FC236}">
                <a16:creationId xmlns:a16="http://schemas.microsoft.com/office/drawing/2014/main" id="{1415B217-3DF6-4220-ACCB-3AC2E7F84D18}"/>
              </a:ext>
            </a:extLst>
          </p:cNvPr>
          <p:cNvSpPr/>
          <p:nvPr/>
        </p:nvSpPr>
        <p:spPr>
          <a:xfrm>
            <a:off x="1200619" y="1090481"/>
            <a:ext cx="9790762" cy="5632271"/>
          </a:xfrm>
          <a:prstGeom prst="rect">
            <a:avLst/>
          </a:prstGeom>
          <a:solidFill>
            <a:srgbClr val="BBD6EE"/>
          </a:solidFill>
          <a:ln>
            <a:noFill/>
          </a:ln>
        </p:spPr>
        <p:txBody>
          <a:bodyPr spcFirstLastPara="1" wrap="square" lIns="91425" tIns="45700" rIns="91425" bIns="45700" anchor="t" anchorCtr="0">
            <a:spAutoFit/>
          </a:bodyPr>
          <a:lstStyle/>
          <a:p>
            <a:pPr marL="342900" indent="-342900">
              <a:buClr>
                <a:srgbClr val="000000"/>
              </a:buClr>
              <a:buSzPts val="2100"/>
              <a:buFont typeface="Arial"/>
              <a:buChar char="•"/>
            </a:pPr>
            <a:r>
              <a:rPr lang="en-US" sz="3600" kern="0" dirty="0">
                <a:solidFill>
                  <a:srgbClr val="000000"/>
                </a:solidFill>
                <a:ea typeface="Arial"/>
                <a:cs typeface="Arial"/>
                <a:sym typeface="Arial"/>
              </a:rPr>
              <a:t>Rating should be done individually.</a:t>
            </a:r>
            <a:endParaRPr sz="3600" kern="0" dirty="0">
              <a:solidFill>
                <a:srgbClr val="000000"/>
              </a:solidFill>
              <a:ea typeface="Arial"/>
              <a:cs typeface="Arial"/>
              <a:sym typeface="Arial"/>
            </a:endParaRPr>
          </a:p>
          <a:p>
            <a:pPr marL="342900" indent="-342900">
              <a:buClr>
                <a:srgbClr val="000000"/>
              </a:buClr>
              <a:buSzPts val="2100"/>
              <a:buFont typeface="Arial"/>
              <a:buChar char="•"/>
            </a:pPr>
            <a:r>
              <a:rPr lang="en-US" sz="3600" kern="0" dirty="0">
                <a:solidFill>
                  <a:srgbClr val="000000"/>
                </a:solidFill>
                <a:ea typeface="Arial"/>
                <a:cs typeface="Arial"/>
                <a:sym typeface="Arial"/>
              </a:rPr>
              <a:t>If there are multiple observers, the subject specialist/s will rate indicator 1. </a:t>
            </a:r>
          </a:p>
          <a:p>
            <a:pPr>
              <a:buClr>
                <a:srgbClr val="000000"/>
              </a:buClr>
              <a:buSzPts val="2100"/>
            </a:pPr>
            <a:r>
              <a:rPr lang="en-US" sz="3600" kern="0" dirty="0">
                <a:solidFill>
                  <a:srgbClr val="000000"/>
                </a:solidFill>
                <a:ea typeface="Arial"/>
                <a:cs typeface="Arial"/>
                <a:sym typeface="Arial"/>
              </a:rPr>
              <a:t>   </a:t>
            </a:r>
          </a:p>
          <a:p>
            <a:pPr>
              <a:buClr>
                <a:srgbClr val="000000"/>
              </a:buClr>
              <a:buSzPts val="2100"/>
            </a:pPr>
            <a:r>
              <a:rPr lang="en-US" sz="3600" kern="0" dirty="0">
                <a:solidFill>
                  <a:srgbClr val="000000"/>
                </a:solidFill>
                <a:ea typeface="Arial"/>
                <a:cs typeface="Arial"/>
                <a:sym typeface="Arial"/>
              </a:rPr>
              <a:t>    Discuss the rating with fellow observer/s.</a:t>
            </a:r>
          </a:p>
          <a:p>
            <a:pPr>
              <a:buClr>
                <a:srgbClr val="000000"/>
              </a:buClr>
              <a:buSzPts val="2100"/>
            </a:pPr>
            <a:endParaRPr lang="en-US" sz="3600" kern="0" dirty="0">
              <a:solidFill>
                <a:srgbClr val="000000"/>
              </a:solidFill>
              <a:ea typeface="Arial"/>
              <a:cs typeface="Arial"/>
              <a:sym typeface="Arial"/>
            </a:endParaRPr>
          </a:p>
          <a:p>
            <a:pPr>
              <a:buClr>
                <a:srgbClr val="000000"/>
              </a:buClr>
              <a:buSzPts val="2100"/>
            </a:pPr>
            <a:r>
              <a:rPr lang="en-US" sz="3600" kern="0" dirty="0">
                <a:solidFill>
                  <a:srgbClr val="000000"/>
                </a:solidFill>
                <a:ea typeface="Arial"/>
                <a:cs typeface="Arial"/>
                <a:sym typeface="Arial"/>
              </a:rPr>
              <a:t>    The </a:t>
            </a:r>
            <a:r>
              <a:rPr lang="en-US" sz="3600" b="1" kern="0" dirty="0">
                <a:solidFill>
                  <a:srgbClr val="000000"/>
                </a:solidFill>
                <a:ea typeface="Arial"/>
                <a:cs typeface="Arial"/>
                <a:sym typeface="Arial"/>
              </a:rPr>
              <a:t>final rating </a:t>
            </a:r>
            <a:r>
              <a:rPr lang="en-US" sz="3600" kern="0" dirty="0">
                <a:solidFill>
                  <a:srgbClr val="000000"/>
                </a:solidFill>
                <a:ea typeface="Arial"/>
                <a:cs typeface="Arial"/>
                <a:sym typeface="Arial"/>
              </a:rPr>
              <a:t>is </a:t>
            </a:r>
            <a:r>
              <a:rPr lang="en-US" sz="3600" b="1" kern="0" dirty="0">
                <a:solidFill>
                  <a:srgbClr val="000000"/>
                </a:solidFill>
                <a:ea typeface="Arial"/>
                <a:cs typeface="Arial"/>
                <a:sym typeface="Arial"/>
              </a:rPr>
              <a:t>NOT</a:t>
            </a:r>
            <a:r>
              <a:rPr lang="en-US" sz="3600" kern="0" dirty="0">
                <a:solidFill>
                  <a:srgbClr val="000000"/>
                </a:solidFill>
                <a:ea typeface="Arial"/>
                <a:cs typeface="Arial"/>
                <a:sym typeface="Arial"/>
              </a:rPr>
              <a:t> an </a:t>
            </a:r>
            <a:r>
              <a:rPr lang="en-US" sz="3600" b="1" kern="0" dirty="0">
                <a:solidFill>
                  <a:srgbClr val="000000"/>
                </a:solidFill>
                <a:ea typeface="Arial"/>
                <a:cs typeface="Arial"/>
                <a:sym typeface="Arial"/>
              </a:rPr>
              <a:t>average</a:t>
            </a:r>
            <a:r>
              <a:rPr lang="en-US" sz="3600" kern="0" dirty="0">
                <a:solidFill>
                  <a:srgbClr val="000000"/>
                </a:solidFill>
                <a:ea typeface="Arial"/>
                <a:cs typeface="Arial"/>
                <a:sym typeface="Arial"/>
              </a:rPr>
              <a:t>; it is the final rating based on reasoned and consensus judgment.</a:t>
            </a:r>
            <a:endParaRPr lang="en-US" sz="2400" kern="0" dirty="0">
              <a:solidFill>
                <a:srgbClr val="000000"/>
              </a:solidFill>
              <a:ea typeface="Arial"/>
              <a:cs typeface="Arial"/>
              <a:sym typeface="Arial"/>
            </a:endParaRPr>
          </a:p>
          <a:p>
            <a:pPr>
              <a:buClr>
                <a:srgbClr val="000000"/>
              </a:buClr>
              <a:buSzPts val="2100"/>
            </a:pPr>
            <a:r>
              <a:rPr lang="en-US" sz="3600" kern="0" dirty="0">
                <a:solidFill>
                  <a:srgbClr val="000000"/>
                </a:solidFill>
                <a:ea typeface="Arial"/>
                <a:cs typeface="Arial"/>
                <a:sym typeface="Arial"/>
              </a:rPr>
              <a:t> </a:t>
            </a:r>
          </a:p>
        </p:txBody>
      </p:sp>
    </p:spTree>
    <p:extLst>
      <p:ext uri="{BB962C8B-B14F-4D97-AF65-F5344CB8AC3E}">
        <p14:creationId xmlns:p14="http://schemas.microsoft.com/office/powerpoint/2010/main" val="2916501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79;p20">
            <a:extLst>
              <a:ext uri="{FF2B5EF4-FFF2-40B4-BE49-F238E27FC236}">
                <a16:creationId xmlns:a16="http://schemas.microsoft.com/office/drawing/2014/main" id="{384282F7-EB1E-4DE0-90E2-BC9EA4410DC1}"/>
              </a:ext>
            </a:extLst>
          </p:cNvPr>
          <p:cNvSpPr txBox="1"/>
          <p:nvPr/>
        </p:nvSpPr>
        <p:spPr>
          <a:xfrm>
            <a:off x="1251048" y="325351"/>
            <a:ext cx="9151434" cy="615513"/>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400"/>
              <a:buFont typeface="Arial"/>
              <a:buNone/>
              <a:tabLst/>
              <a:defRPr/>
            </a:pPr>
            <a:r>
              <a:rPr lang="en-US" sz="3400" b="1" kern="0" dirty="0">
                <a:solidFill>
                  <a:srgbClr val="FFFFFF"/>
                </a:solidFill>
                <a:latin typeface="Arial"/>
                <a:ea typeface="Arial"/>
                <a:cs typeface="Arial"/>
                <a:sym typeface="Arial"/>
              </a:rPr>
              <a:t>POST -</a:t>
            </a:r>
            <a:r>
              <a:rPr kumimoji="0" lang="en-US" sz="3400" b="1" i="0" u="none" strike="noStrike" kern="0" cap="none" spc="0" normalizeH="0" baseline="0" noProof="0" dirty="0">
                <a:ln>
                  <a:noFill/>
                </a:ln>
                <a:solidFill>
                  <a:srgbClr val="FFFFFF"/>
                </a:solidFill>
                <a:effectLst/>
                <a:uLnTx/>
                <a:uFillTx/>
                <a:latin typeface="Arial"/>
                <a:ea typeface="Arial"/>
                <a:cs typeface="Arial"/>
                <a:sym typeface="Arial"/>
              </a:rPr>
              <a:t> OBSERVATION</a:t>
            </a:r>
            <a:endParaRPr kumimoji="0" sz="3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 name="Google Shape;261;p28">
            <a:extLst>
              <a:ext uri="{FF2B5EF4-FFF2-40B4-BE49-F238E27FC236}">
                <a16:creationId xmlns:a16="http://schemas.microsoft.com/office/drawing/2014/main" id="{1415B217-3DF6-4220-ACCB-3AC2E7F84D18}"/>
              </a:ext>
            </a:extLst>
          </p:cNvPr>
          <p:cNvSpPr/>
          <p:nvPr/>
        </p:nvSpPr>
        <p:spPr>
          <a:xfrm>
            <a:off x="1200619" y="1556308"/>
            <a:ext cx="9790762" cy="3416279"/>
          </a:xfrm>
          <a:prstGeom prst="rect">
            <a:avLst/>
          </a:prstGeom>
          <a:solidFill>
            <a:srgbClr val="BBD6EE"/>
          </a:solidFill>
          <a:ln>
            <a:noFill/>
          </a:ln>
        </p:spPr>
        <p:txBody>
          <a:bodyPr spcFirstLastPara="1" wrap="square" lIns="91425" tIns="45700" rIns="91425" bIns="45700" anchor="t" anchorCtr="0">
            <a:spAutoFit/>
          </a:bodyPr>
          <a:lstStyle/>
          <a:p>
            <a:pPr>
              <a:buClr>
                <a:srgbClr val="000000"/>
              </a:buClr>
              <a:buSzPts val="2100"/>
            </a:pPr>
            <a:r>
              <a:rPr lang="en-US" sz="3600" kern="0" dirty="0">
                <a:solidFill>
                  <a:srgbClr val="000000"/>
                </a:solidFill>
                <a:ea typeface="Arial"/>
                <a:cs typeface="Arial"/>
                <a:sym typeface="Arial"/>
              </a:rPr>
              <a:t> </a:t>
            </a:r>
            <a:endParaRPr sz="3600" kern="0" dirty="0">
              <a:solidFill>
                <a:srgbClr val="000000"/>
              </a:solidFill>
              <a:ea typeface="Arial"/>
              <a:cs typeface="Arial"/>
              <a:sym typeface="Arial"/>
            </a:endParaRPr>
          </a:p>
          <a:p>
            <a:pPr marL="342900" indent="-342900">
              <a:buClr>
                <a:srgbClr val="000000"/>
              </a:buClr>
              <a:buSzPts val="2100"/>
              <a:buFont typeface="Arial"/>
              <a:buChar char="•"/>
            </a:pPr>
            <a:r>
              <a:rPr lang="en-US" sz="3600" kern="0" dirty="0">
                <a:solidFill>
                  <a:srgbClr val="000000"/>
                </a:solidFill>
                <a:ea typeface="Arial"/>
                <a:cs typeface="Arial"/>
                <a:sym typeface="Arial"/>
              </a:rPr>
              <a:t>If there is only one observer, she/he will rate ALL indicators. </a:t>
            </a:r>
            <a:endParaRPr sz="3600" kern="0" dirty="0">
              <a:solidFill>
                <a:srgbClr val="000000"/>
              </a:solidFill>
              <a:ea typeface="Arial"/>
              <a:cs typeface="Arial"/>
              <a:sym typeface="Arial"/>
            </a:endParaRPr>
          </a:p>
          <a:p>
            <a:pPr marL="342900" indent="-342900">
              <a:buClr>
                <a:srgbClr val="000000"/>
              </a:buClr>
              <a:buSzPts val="2100"/>
              <a:buFont typeface="Arial"/>
              <a:buChar char="•"/>
            </a:pPr>
            <a:r>
              <a:rPr lang="en-US" sz="3600" kern="0" dirty="0">
                <a:solidFill>
                  <a:srgbClr val="000000"/>
                </a:solidFill>
                <a:ea typeface="Arial"/>
                <a:cs typeface="Arial"/>
                <a:sym typeface="Arial"/>
              </a:rPr>
              <a:t>Elementary teachers are generalists; therefore, all observers are expected to rate Indicator 1. </a:t>
            </a:r>
            <a:endParaRPr sz="3600" kern="0" dirty="0">
              <a:solidFill>
                <a:srgbClr val="000000"/>
              </a:solidFill>
              <a:ea typeface="Arial"/>
              <a:cs typeface="Arial"/>
              <a:sym typeface="Arial"/>
            </a:endParaRPr>
          </a:p>
        </p:txBody>
      </p:sp>
    </p:spTree>
    <p:extLst>
      <p:ext uri="{BB962C8B-B14F-4D97-AF65-F5344CB8AC3E}">
        <p14:creationId xmlns:p14="http://schemas.microsoft.com/office/powerpoint/2010/main" val="1776616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8;p20"/>
          <p:cNvSpPr txBox="1"/>
          <p:nvPr/>
        </p:nvSpPr>
        <p:spPr>
          <a:xfrm>
            <a:off x="334925" y="506501"/>
            <a:ext cx="5122301"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buClr>
                <a:srgbClr val="000000"/>
              </a:buClr>
              <a:buSzPts val="2400"/>
            </a:pPr>
            <a:r>
              <a:rPr lang="en-US" sz="4000" kern="0" dirty="0">
                <a:solidFill>
                  <a:srgbClr val="000000"/>
                </a:solidFill>
                <a:ea typeface="Arial"/>
                <a:cs typeface="Arial"/>
                <a:sym typeface="Arial"/>
              </a:rPr>
              <a:t>Tools/ Forms Needed</a:t>
            </a:r>
            <a:endParaRPr sz="4000" kern="0" dirty="0">
              <a:solidFill>
                <a:srgbClr val="000000"/>
              </a:solidFill>
              <a:ea typeface="Arial"/>
              <a:cs typeface="Arial"/>
              <a:sym typeface="Arial"/>
            </a:endParaRPr>
          </a:p>
        </p:txBody>
      </p:sp>
      <p:sp>
        <p:nvSpPr>
          <p:cNvPr id="10" name="TextBox 9">
            <a:extLst>
              <a:ext uri="{FF2B5EF4-FFF2-40B4-BE49-F238E27FC236}">
                <a16:creationId xmlns:a16="http://schemas.microsoft.com/office/drawing/2014/main" id="{7E46C88C-E21E-41D1-A294-661A6BD275B0}"/>
              </a:ext>
            </a:extLst>
          </p:cNvPr>
          <p:cNvSpPr txBox="1"/>
          <p:nvPr/>
        </p:nvSpPr>
        <p:spPr>
          <a:xfrm>
            <a:off x="1099651" y="5597202"/>
            <a:ext cx="3592847"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Rating Sheet  </a:t>
            </a:r>
          </a:p>
        </p:txBody>
      </p:sp>
      <p:sp>
        <p:nvSpPr>
          <p:cNvPr id="6" name="TextBox 5">
            <a:extLst>
              <a:ext uri="{FF2B5EF4-FFF2-40B4-BE49-F238E27FC236}">
                <a16:creationId xmlns:a16="http://schemas.microsoft.com/office/drawing/2014/main" id="{37598BC3-DC78-4B91-9A83-103F215BC17F}"/>
              </a:ext>
            </a:extLst>
          </p:cNvPr>
          <p:cNvSpPr txBox="1"/>
          <p:nvPr/>
        </p:nvSpPr>
        <p:spPr>
          <a:xfrm>
            <a:off x="6096000" y="5621740"/>
            <a:ext cx="5532408"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Inter-observer agreement   </a:t>
            </a:r>
          </a:p>
        </p:txBody>
      </p:sp>
      <p:pic>
        <p:nvPicPr>
          <p:cNvPr id="8" name="Google Shape;257;p28">
            <a:extLst>
              <a:ext uri="{FF2B5EF4-FFF2-40B4-BE49-F238E27FC236}">
                <a16:creationId xmlns:a16="http://schemas.microsoft.com/office/drawing/2014/main" id="{2A3131FF-C3AC-4447-A918-4C05C2D28486}"/>
              </a:ext>
            </a:extLst>
          </p:cNvPr>
          <p:cNvPicPr preferRelativeResize="0"/>
          <p:nvPr/>
        </p:nvPicPr>
        <p:blipFill rotWithShape="1">
          <a:blip r:embed="rId3">
            <a:alphaModFix/>
          </a:blip>
          <a:srcRect/>
          <a:stretch/>
        </p:blipFill>
        <p:spPr>
          <a:xfrm>
            <a:off x="825483" y="1690777"/>
            <a:ext cx="2245521" cy="3586574"/>
          </a:xfrm>
          <a:prstGeom prst="rect">
            <a:avLst/>
          </a:prstGeom>
          <a:noFill/>
          <a:ln w="9525" cap="flat" cmpd="sng">
            <a:solidFill>
              <a:srgbClr val="BFBFBF"/>
            </a:solidFill>
            <a:prstDash val="solid"/>
            <a:round/>
            <a:headEnd type="none" w="sm" len="sm"/>
            <a:tailEnd type="none" w="sm" len="sm"/>
          </a:ln>
          <a:effectLst>
            <a:outerShdw blurRad="50800" dist="38100" dir="8100000" algn="tr" rotWithShape="0">
              <a:srgbClr val="000000">
                <a:alpha val="40000"/>
              </a:srgbClr>
            </a:outerShdw>
          </a:effectLst>
        </p:spPr>
      </p:pic>
      <p:pic>
        <p:nvPicPr>
          <p:cNvPr id="9" name="Google Shape;259;p28">
            <a:extLst>
              <a:ext uri="{FF2B5EF4-FFF2-40B4-BE49-F238E27FC236}">
                <a16:creationId xmlns:a16="http://schemas.microsoft.com/office/drawing/2014/main" id="{FA015B9D-A33A-4025-A43A-11292D913583}"/>
              </a:ext>
            </a:extLst>
          </p:cNvPr>
          <p:cNvPicPr preferRelativeResize="0"/>
          <p:nvPr/>
        </p:nvPicPr>
        <p:blipFill rotWithShape="1">
          <a:blip r:embed="rId4">
            <a:alphaModFix/>
          </a:blip>
          <a:srcRect/>
          <a:stretch/>
        </p:blipFill>
        <p:spPr>
          <a:xfrm>
            <a:off x="3163019" y="1690778"/>
            <a:ext cx="2245521" cy="3586574"/>
          </a:xfrm>
          <a:prstGeom prst="rect">
            <a:avLst/>
          </a:prstGeom>
          <a:noFill/>
          <a:ln w="9525" cap="flat" cmpd="sng">
            <a:solidFill>
              <a:srgbClr val="BFBFBF"/>
            </a:solidFill>
            <a:prstDash val="solid"/>
            <a:round/>
            <a:headEnd type="none" w="sm" len="sm"/>
            <a:tailEnd type="none" w="sm" len="sm"/>
          </a:ln>
          <a:effectLst>
            <a:outerShdw blurRad="50800" dist="38100" dir="8100000" algn="tr" rotWithShape="0">
              <a:srgbClr val="000000">
                <a:alpha val="40000"/>
              </a:srgbClr>
            </a:outerShdw>
          </a:effectLst>
        </p:spPr>
      </p:pic>
      <p:pic>
        <p:nvPicPr>
          <p:cNvPr id="14" name="Google Shape;278;p30">
            <a:extLst>
              <a:ext uri="{FF2B5EF4-FFF2-40B4-BE49-F238E27FC236}">
                <a16:creationId xmlns:a16="http://schemas.microsoft.com/office/drawing/2014/main" id="{AC0AE30E-095B-45EC-A9CC-DEC43159F28D}"/>
              </a:ext>
            </a:extLst>
          </p:cNvPr>
          <p:cNvPicPr preferRelativeResize="0"/>
          <p:nvPr/>
        </p:nvPicPr>
        <p:blipFill rotWithShape="1">
          <a:blip r:embed="rId5">
            <a:alphaModFix/>
          </a:blip>
          <a:srcRect b="5455"/>
          <a:stretch/>
        </p:blipFill>
        <p:spPr>
          <a:xfrm>
            <a:off x="7083034" y="497589"/>
            <a:ext cx="3078884" cy="4779762"/>
          </a:xfrm>
          <a:prstGeom prst="rect">
            <a:avLst/>
          </a:prstGeom>
          <a:noFill/>
          <a:ln>
            <a:noFill/>
          </a:ln>
          <a:effectLst>
            <a:outerShdw blurRad="152400" dist="50800" dir="5400000" sx="103000" sy="103000" algn="ctr" rotWithShape="0">
              <a:srgbClr val="000000">
                <a:alpha val="42745"/>
              </a:srgbClr>
            </a:outerShdw>
          </a:effectLst>
        </p:spPr>
      </p:pic>
    </p:spTree>
    <p:extLst>
      <p:ext uri="{BB962C8B-B14F-4D97-AF65-F5344CB8AC3E}">
        <p14:creationId xmlns:p14="http://schemas.microsoft.com/office/powerpoint/2010/main" val="1751398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424A95C-D689-4133-8339-700B59508907}"/>
              </a:ext>
            </a:extLst>
          </p:cNvPr>
          <p:cNvGraphicFramePr>
            <a:graphicFrameLocks noGrp="1"/>
          </p:cNvGraphicFramePr>
          <p:nvPr>
            <p:extLst>
              <p:ext uri="{D42A27DB-BD31-4B8C-83A1-F6EECF244321}">
                <p14:modId xmlns:p14="http://schemas.microsoft.com/office/powerpoint/2010/main" val="1455328426"/>
              </p:ext>
            </p:extLst>
          </p:nvPr>
        </p:nvGraphicFramePr>
        <p:xfrm>
          <a:off x="443865" y="1148715"/>
          <a:ext cx="10984230" cy="4917070"/>
        </p:xfrm>
        <a:graphic>
          <a:graphicData uri="http://schemas.openxmlformats.org/drawingml/2006/table">
            <a:tbl>
              <a:tblPr firstRow="1" bandRow="1">
                <a:tableStyleId>{5C22544A-7EE6-4342-B048-85BDC9FD1C3A}</a:tableStyleId>
              </a:tblPr>
              <a:tblGrid>
                <a:gridCol w="10984230">
                  <a:extLst>
                    <a:ext uri="{9D8B030D-6E8A-4147-A177-3AD203B41FA5}">
                      <a16:colId xmlns:a16="http://schemas.microsoft.com/office/drawing/2014/main" val="411810866"/>
                    </a:ext>
                  </a:extLst>
                </a:gridCol>
              </a:tblGrid>
              <a:tr h="419336">
                <a:tc>
                  <a:txBody>
                    <a:bodyPr/>
                    <a:lstStyle/>
                    <a:p>
                      <a:r>
                        <a:rPr lang="en-PH" dirty="0"/>
                        <a:t>INDICATORS:</a:t>
                      </a:r>
                    </a:p>
                  </a:txBody>
                  <a:tcPr/>
                </a:tc>
                <a:extLst>
                  <a:ext uri="{0D108BD9-81ED-4DB2-BD59-A6C34878D82A}">
                    <a16:rowId xmlns:a16="http://schemas.microsoft.com/office/drawing/2014/main" val="4071746040"/>
                  </a:ext>
                </a:extLst>
              </a:tr>
              <a:tr h="650690">
                <a:tc>
                  <a:txBody>
                    <a:bodyPr/>
                    <a:lstStyle/>
                    <a:p>
                      <a:r>
                        <a:rPr lang="en-PH" sz="2400" dirty="0">
                          <a:latin typeface="Arial" panose="020B0604020202020204" pitchFamily="34" charset="0"/>
                          <a:cs typeface="Arial" panose="020B0604020202020204" pitchFamily="34" charset="0"/>
                        </a:rPr>
                        <a:t>1. Apply knowledge of content within and across curriculum teaching areas</a:t>
                      </a:r>
                    </a:p>
                  </a:txBody>
                  <a:tcPr/>
                </a:tc>
                <a:extLst>
                  <a:ext uri="{0D108BD9-81ED-4DB2-BD59-A6C34878D82A}">
                    <a16:rowId xmlns:a16="http://schemas.microsoft.com/office/drawing/2014/main" val="337596203"/>
                  </a:ext>
                </a:extLst>
              </a:tr>
              <a:tr h="2292564">
                <a:tc>
                  <a:txBody>
                    <a:bodyPr/>
                    <a:lstStyle/>
                    <a:p>
                      <a:r>
                        <a:rPr lang="en-PH" sz="2400" dirty="0">
                          <a:latin typeface="Arial" panose="020B0604020202020204" pitchFamily="34" charset="0"/>
                          <a:cs typeface="Arial" panose="020B0604020202020204" pitchFamily="34" charset="0"/>
                        </a:rPr>
                        <a:t>2. </a:t>
                      </a:r>
                    </a:p>
                  </a:txBody>
                  <a:tcPr/>
                </a:tc>
                <a:extLst>
                  <a:ext uri="{0D108BD9-81ED-4DB2-BD59-A6C34878D82A}">
                    <a16:rowId xmlns:a16="http://schemas.microsoft.com/office/drawing/2014/main" val="2807551975"/>
                  </a:ext>
                </a:extLst>
              </a:tr>
              <a:tr h="1197980">
                <a:tc>
                  <a:txBody>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lang="en-PH" sz="2400" dirty="0">
                          <a:latin typeface="Arial" panose="020B0604020202020204" pitchFamily="34" charset="0"/>
                          <a:cs typeface="Arial" panose="020B0604020202020204" pitchFamily="34" charset="0"/>
                        </a:rPr>
                        <a:t>3</a:t>
                      </a:r>
                      <a:r>
                        <a:rPr lang="en-US" sz="2400" b="1" spc="5" dirty="0">
                          <a:latin typeface="Arial"/>
                          <a:cs typeface="Arial"/>
                        </a:rPr>
                        <a:t>U</a:t>
                      </a:r>
                      <a:r>
                        <a:rPr lang="en-US" sz="2400" b="1" spc="-10" dirty="0">
                          <a:latin typeface="Arial"/>
                          <a:cs typeface="Arial"/>
                        </a:rPr>
                        <a:t>s</a:t>
                      </a:r>
                      <a:r>
                        <a:rPr lang="en-US" sz="2400" b="1" spc="0" dirty="0">
                          <a:latin typeface="Arial"/>
                          <a:cs typeface="Arial"/>
                        </a:rPr>
                        <a:t>e </a:t>
                      </a:r>
                      <a:r>
                        <a:rPr lang="en-US" sz="2400" b="1" spc="5" dirty="0">
                          <a:latin typeface="Arial"/>
                          <a:cs typeface="Arial"/>
                        </a:rPr>
                        <a:t>e</a:t>
                      </a:r>
                      <a:r>
                        <a:rPr lang="en-US" sz="2400" b="1" spc="-10" dirty="0">
                          <a:latin typeface="Arial"/>
                          <a:cs typeface="Arial"/>
                        </a:rPr>
                        <a:t>ff</a:t>
                      </a:r>
                      <a:r>
                        <a:rPr lang="en-US" sz="2400" b="1" spc="5" dirty="0">
                          <a:latin typeface="Arial"/>
                          <a:cs typeface="Arial"/>
                        </a:rPr>
                        <a:t>e</a:t>
                      </a:r>
                      <a:r>
                        <a:rPr lang="en-US" sz="2400" b="1" spc="-15" dirty="0">
                          <a:latin typeface="Arial"/>
                          <a:cs typeface="Arial"/>
                        </a:rPr>
                        <a:t>c</a:t>
                      </a:r>
                      <a:r>
                        <a:rPr lang="en-US" sz="2400" b="1" spc="-10" dirty="0">
                          <a:latin typeface="Arial"/>
                          <a:cs typeface="Arial"/>
                        </a:rPr>
                        <a:t>t</a:t>
                      </a:r>
                      <a:r>
                        <a:rPr lang="en-US" sz="2400" b="1" spc="5" dirty="0">
                          <a:latin typeface="Arial"/>
                          <a:cs typeface="Arial"/>
                        </a:rPr>
                        <a:t>i</a:t>
                      </a:r>
                      <a:r>
                        <a:rPr lang="en-US" sz="2400" b="1" spc="-35" dirty="0">
                          <a:latin typeface="Arial"/>
                          <a:cs typeface="Arial"/>
                        </a:rPr>
                        <a:t>v</a:t>
                      </a:r>
                      <a:r>
                        <a:rPr lang="en-US" sz="2400" b="1" spc="0" dirty="0">
                          <a:latin typeface="Arial"/>
                          <a:cs typeface="Arial"/>
                        </a:rPr>
                        <a:t>e </a:t>
                      </a:r>
                      <a:r>
                        <a:rPr lang="en-US" sz="2400" b="1" spc="-35" dirty="0">
                          <a:latin typeface="Arial"/>
                          <a:cs typeface="Arial"/>
                        </a:rPr>
                        <a:t>v</a:t>
                      </a:r>
                      <a:r>
                        <a:rPr lang="en-US" sz="2400" b="1" spc="5" dirty="0">
                          <a:latin typeface="Arial"/>
                          <a:cs typeface="Arial"/>
                        </a:rPr>
                        <a:t>e</a:t>
                      </a:r>
                      <a:r>
                        <a:rPr lang="en-US" sz="2400" b="1" spc="-10" dirty="0">
                          <a:latin typeface="Arial"/>
                          <a:cs typeface="Arial"/>
                        </a:rPr>
                        <a:t>r</a:t>
                      </a:r>
                      <a:r>
                        <a:rPr lang="en-US" sz="2400" b="1" spc="5" dirty="0">
                          <a:latin typeface="Arial"/>
                          <a:cs typeface="Arial"/>
                        </a:rPr>
                        <a:t>b</a:t>
                      </a:r>
                      <a:r>
                        <a:rPr lang="en-US" sz="2400" b="1" spc="-15" dirty="0">
                          <a:latin typeface="Arial"/>
                          <a:cs typeface="Arial"/>
                        </a:rPr>
                        <a:t>a</a:t>
                      </a:r>
                      <a:r>
                        <a:rPr lang="en-US" sz="2400" b="1" spc="-5" dirty="0">
                          <a:latin typeface="Arial"/>
                          <a:cs typeface="Arial"/>
                        </a:rPr>
                        <a:t>l</a:t>
                      </a:r>
                      <a:r>
                        <a:rPr lang="en-US" sz="2400" b="1" spc="5" dirty="0">
                          <a:latin typeface="Arial"/>
                          <a:cs typeface="Arial"/>
                        </a:rPr>
                        <a:t> a</a:t>
                      </a:r>
                      <a:r>
                        <a:rPr lang="en-US" sz="2400" b="1" spc="-20" dirty="0">
                          <a:latin typeface="Arial"/>
                          <a:cs typeface="Arial"/>
                        </a:rPr>
                        <a:t>n</a:t>
                      </a:r>
                      <a:r>
                        <a:rPr lang="en-US" sz="2400" b="1" spc="-10" dirty="0">
                          <a:latin typeface="Arial"/>
                          <a:cs typeface="Arial"/>
                        </a:rPr>
                        <a:t>d </a:t>
                      </a:r>
                      <a:r>
                        <a:rPr lang="en-US" sz="2400" b="1" spc="-5" dirty="0">
                          <a:latin typeface="Arial"/>
                          <a:cs typeface="Arial"/>
                        </a:rPr>
                        <a:t>no</a:t>
                      </a:r>
                      <a:r>
                        <a:rPr lang="en-US" sz="2400" b="1" spc="0" dirty="0">
                          <a:latin typeface="Arial"/>
                          <a:cs typeface="Arial"/>
                        </a:rPr>
                        <a:t>n</a:t>
                      </a:r>
                      <a:r>
                        <a:rPr lang="en-US" sz="2400" b="1" spc="-10" dirty="0">
                          <a:latin typeface="Arial"/>
                          <a:cs typeface="Arial"/>
                        </a:rPr>
                        <a:t>-</a:t>
                      </a:r>
                      <a:r>
                        <a:rPr lang="en-US" sz="2400" b="1" spc="-35" dirty="0">
                          <a:latin typeface="Arial"/>
                          <a:cs typeface="Arial"/>
                        </a:rPr>
                        <a:t>v</a:t>
                      </a:r>
                      <a:r>
                        <a:rPr lang="en-US" sz="2400" b="1" spc="5" dirty="0">
                          <a:latin typeface="Arial"/>
                          <a:cs typeface="Arial"/>
                        </a:rPr>
                        <a:t>e</a:t>
                      </a:r>
                      <a:r>
                        <a:rPr lang="en-US" sz="2400" b="1" spc="-10" dirty="0">
                          <a:latin typeface="Arial"/>
                          <a:cs typeface="Arial"/>
                        </a:rPr>
                        <a:t>r</a:t>
                      </a:r>
                      <a:r>
                        <a:rPr lang="en-US" sz="2400" b="1" spc="5" dirty="0">
                          <a:latin typeface="Arial"/>
                          <a:cs typeface="Arial"/>
                        </a:rPr>
                        <a:t>b</a:t>
                      </a:r>
                      <a:r>
                        <a:rPr lang="en-US" sz="2400" b="1" spc="-15" dirty="0">
                          <a:latin typeface="Arial"/>
                          <a:cs typeface="Arial"/>
                        </a:rPr>
                        <a:t>a</a:t>
                      </a:r>
                      <a:r>
                        <a:rPr lang="en-US" sz="2400" b="1" spc="-5" dirty="0">
                          <a:latin typeface="Arial"/>
                          <a:cs typeface="Arial"/>
                        </a:rPr>
                        <a:t>l</a:t>
                      </a:r>
                      <a:r>
                        <a:rPr lang="en-US" sz="2400" b="1" spc="5" dirty="0">
                          <a:latin typeface="Arial"/>
                          <a:cs typeface="Arial"/>
                        </a:rPr>
                        <a:t> </a:t>
                      </a:r>
                      <a:r>
                        <a:rPr lang="en-US" sz="2400" b="1" spc="-15" dirty="0">
                          <a:latin typeface="Arial"/>
                          <a:cs typeface="Arial"/>
                        </a:rPr>
                        <a:t>cl</a:t>
                      </a:r>
                      <a:r>
                        <a:rPr lang="en-US" sz="2400" b="1" spc="-25" dirty="0">
                          <a:latin typeface="Arial"/>
                          <a:cs typeface="Arial"/>
                        </a:rPr>
                        <a:t>a</a:t>
                      </a:r>
                      <a:r>
                        <a:rPr lang="en-US" sz="2400" b="1" spc="5" dirty="0">
                          <a:latin typeface="Arial"/>
                          <a:cs typeface="Arial"/>
                        </a:rPr>
                        <a:t>ss</a:t>
                      </a:r>
                      <a:r>
                        <a:rPr lang="en-US" sz="2400" b="1" spc="-10" dirty="0">
                          <a:latin typeface="Arial"/>
                          <a:cs typeface="Arial"/>
                        </a:rPr>
                        <a:t>r</a:t>
                      </a:r>
                      <a:r>
                        <a:rPr lang="en-US" sz="2400" b="1" spc="0" dirty="0">
                          <a:latin typeface="Arial"/>
                          <a:cs typeface="Arial"/>
                        </a:rPr>
                        <a:t>o</a:t>
                      </a:r>
                      <a:r>
                        <a:rPr lang="en-US" sz="2400" b="1" spc="-25" dirty="0">
                          <a:latin typeface="Arial"/>
                          <a:cs typeface="Arial"/>
                        </a:rPr>
                        <a:t>o</a:t>
                      </a:r>
                      <a:r>
                        <a:rPr lang="en-US" sz="2400" b="1" spc="0" dirty="0">
                          <a:latin typeface="Arial"/>
                          <a:cs typeface="Arial"/>
                        </a:rPr>
                        <a:t>m</a:t>
                      </a:r>
                      <a:r>
                        <a:rPr lang="en-US" sz="2400" b="1" spc="-25" dirty="0">
                          <a:latin typeface="Arial"/>
                          <a:cs typeface="Arial"/>
                        </a:rPr>
                        <a:t> </a:t>
                      </a:r>
                      <a:r>
                        <a:rPr lang="en-US" sz="2400" b="1" spc="5" dirty="0">
                          <a:latin typeface="Arial"/>
                          <a:cs typeface="Arial"/>
                        </a:rPr>
                        <a:t>c</a:t>
                      </a:r>
                      <a:r>
                        <a:rPr lang="en-US" sz="2400" b="1" spc="-25" dirty="0">
                          <a:latin typeface="Arial"/>
                          <a:cs typeface="Arial"/>
                        </a:rPr>
                        <a:t>o</a:t>
                      </a:r>
                      <a:r>
                        <a:rPr lang="en-US" sz="2400" b="1" spc="-20" dirty="0">
                          <a:latin typeface="Arial"/>
                          <a:cs typeface="Arial"/>
                        </a:rPr>
                        <a:t>mm</a:t>
                      </a:r>
                      <a:r>
                        <a:rPr lang="en-US" sz="2400" b="1" spc="5" dirty="0">
                          <a:latin typeface="Arial"/>
                          <a:cs typeface="Arial"/>
                        </a:rPr>
                        <a:t>u</a:t>
                      </a:r>
                      <a:r>
                        <a:rPr lang="en-US" sz="2400" b="1" spc="-25" dirty="0">
                          <a:latin typeface="Arial"/>
                          <a:cs typeface="Arial"/>
                        </a:rPr>
                        <a:t>n</a:t>
                      </a:r>
                      <a:r>
                        <a:rPr lang="en-US" sz="2400" b="1" spc="-15" dirty="0">
                          <a:latin typeface="Arial"/>
                          <a:cs typeface="Arial"/>
                        </a:rPr>
                        <a:t>i</a:t>
                      </a:r>
                      <a:r>
                        <a:rPr lang="en-US" sz="2400" b="1" spc="-5" dirty="0">
                          <a:latin typeface="Arial"/>
                          <a:cs typeface="Arial"/>
                        </a:rPr>
                        <a:t>c</a:t>
                      </a:r>
                      <a:r>
                        <a:rPr lang="en-US" sz="2400" b="1" spc="5" dirty="0">
                          <a:latin typeface="Arial"/>
                          <a:cs typeface="Arial"/>
                        </a:rPr>
                        <a:t>a</a:t>
                      </a:r>
                      <a:r>
                        <a:rPr lang="en-US" sz="2400" b="1" spc="-30" dirty="0">
                          <a:latin typeface="Arial"/>
                          <a:cs typeface="Arial"/>
                        </a:rPr>
                        <a:t>t</a:t>
                      </a:r>
                      <a:r>
                        <a:rPr lang="en-US" sz="2400" b="1" spc="-15" dirty="0">
                          <a:latin typeface="Arial"/>
                          <a:cs typeface="Arial"/>
                        </a:rPr>
                        <a:t>i</a:t>
                      </a:r>
                      <a:r>
                        <a:rPr lang="en-US" sz="2400" b="1" spc="-5" dirty="0">
                          <a:latin typeface="Arial"/>
                          <a:cs typeface="Arial"/>
                        </a:rPr>
                        <a:t>o</a:t>
                      </a:r>
                      <a:r>
                        <a:rPr lang="en-US" sz="2400" b="1" spc="-10" dirty="0">
                          <a:latin typeface="Arial"/>
                          <a:cs typeface="Arial"/>
                        </a:rPr>
                        <a:t>n</a:t>
                      </a:r>
                      <a:r>
                        <a:rPr lang="en-US" sz="2400" b="1" spc="5" dirty="0">
                          <a:latin typeface="Arial"/>
                          <a:cs typeface="Arial"/>
                        </a:rPr>
                        <a:t> </a:t>
                      </a:r>
                      <a:r>
                        <a:rPr lang="en-US" sz="2400" b="1" spc="-15" dirty="0">
                          <a:latin typeface="Arial"/>
                          <a:cs typeface="Arial"/>
                        </a:rPr>
                        <a:t>s</a:t>
                      </a:r>
                      <a:r>
                        <a:rPr lang="en-US" sz="2400" b="1" spc="-10" dirty="0">
                          <a:latin typeface="Arial"/>
                          <a:cs typeface="Arial"/>
                        </a:rPr>
                        <a:t>tr</a:t>
                      </a:r>
                      <a:r>
                        <a:rPr lang="en-US" sz="2400" b="1" spc="5" dirty="0">
                          <a:latin typeface="Arial"/>
                          <a:cs typeface="Arial"/>
                        </a:rPr>
                        <a:t>a</a:t>
                      </a:r>
                      <a:r>
                        <a:rPr lang="en-US" sz="2400" b="1" spc="-30" dirty="0">
                          <a:latin typeface="Arial"/>
                          <a:cs typeface="Arial"/>
                        </a:rPr>
                        <a:t>t</a:t>
                      </a:r>
                      <a:r>
                        <a:rPr lang="en-US" sz="2400" b="1" spc="5" dirty="0">
                          <a:latin typeface="Arial"/>
                          <a:cs typeface="Arial"/>
                        </a:rPr>
                        <a:t>e</a:t>
                      </a:r>
                      <a:r>
                        <a:rPr lang="en-US" sz="2400" b="1" spc="-5" dirty="0">
                          <a:latin typeface="Arial"/>
                          <a:cs typeface="Arial"/>
                        </a:rPr>
                        <a:t>g</a:t>
                      </a:r>
                      <a:r>
                        <a:rPr lang="en-US" sz="2400" b="1" spc="-15" dirty="0">
                          <a:latin typeface="Arial"/>
                          <a:cs typeface="Arial"/>
                        </a:rPr>
                        <a:t>i</a:t>
                      </a:r>
                      <a:r>
                        <a:rPr lang="en-US" sz="2400" b="1" spc="5" dirty="0">
                          <a:latin typeface="Arial"/>
                          <a:cs typeface="Arial"/>
                        </a:rPr>
                        <a:t>e</a:t>
                      </a:r>
                      <a:r>
                        <a:rPr lang="en-US" sz="2400" b="1" spc="0" dirty="0">
                          <a:latin typeface="Arial"/>
                          <a:cs typeface="Arial"/>
                        </a:rPr>
                        <a:t>s</a:t>
                      </a:r>
                      <a:r>
                        <a:rPr lang="en-US" sz="2400" b="1" spc="-20" dirty="0">
                          <a:latin typeface="Arial"/>
                          <a:cs typeface="Arial"/>
                        </a:rPr>
                        <a:t> </a:t>
                      </a:r>
                      <a:r>
                        <a:rPr lang="en-US" sz="2400" b="1" spc="-10" dirty="0">
                          <a:latin typeface="Arial"/>
                          <a:cs typeface="Arial"/>
                        </a:rPr>
                        <a:t>to </a:t>
                      </a:r>
                      <a:r>
                        <a:rPr lang="en-US" sz="2400" b="1" spc="5" dirty="0">
                          <a:latin typeface="Arial"/>
                          <a:cs typeface="Arial"/>
                        </a:rPr>
                        <a:t>s</a:t>
                      </a:r>
                      <a:r>
                        <a:rPr lang="en-US" sz="2400" b="1" spc="0" dirty="0">
                          <a:latin typeface="Arial"/>
                          <a:cs typeface="Arial"/>
                        </a:rPr>
                        <a:t>u</a:t>
                      </a:r>
                      <a:r>
                        <a:rPr lang="en-US" sz="2400" b="1" spc="-5" dirty="0">
                          <a:latin typeface="Arial"/>
                          <a:cs typeface="Arial"/>
                        </a:rPr>
                        <a:t>pp</a:t>
                      </a:r>
                      <a:r>
                        <a:rPr lang="en-US" sz="2400" b="1" spc="-15" dirty="0">
                          <a:latin typeface="Arial"/>
                          <a:cs typeface="Arial"/>
                        </a:rPr>
                        <a:t>o</a:t>
                      </a:r>
                      <a:r>
                        <a:rPr lang="en-US" sz="2400" b="1" spc="-30" dirty="0">
                          <a:latin typeface="Arial"/>
                          <a:cs typeface="Arial"/>
                        </a:rPr>
                        <a:t>r</a:t>
                      </a:r>
                      <a:r>
                        <a:rPr lang="en-US" sz="2400" b="1" spc="0" dirty="0">
                          <a:latin typeface="Arial"/>
                          <a:cs typeface="Arial"/>
                        </a:rPr>
                        <a:t>t</a:t>
                      </a:r>
                      <a:r>
                        <a:rPr lang="en-US" sz="2400" b="1" spc="-15" dirty="0">
                          <a:latin typeface="Arial"/>
                          <a:cs typeface="Arial"/>
                        </a:rPr>
                        <a:t> l</a:t>
                      </a:r>
                      <a:r>
                        <a:rPr lang="en-US" sz="2400" b="1" spc="-5" dirty="0">
                          <a:latin typeface="Arial"/>
                          <a:cs typeface="Arial"/>
                        </a:rPr>
                        <a:t>e</a:t>
                      </a:r>
                      <a:r>
                        <a:rPr lang="en-US" sz="2400" b="1" spc="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e</a:t>
                      </a:r>
                      <a:r>
                        <a:rPr lang="en-US" sz="2400" b="1" spc="0" dirty="0">
                          <a:latin typeface="Arial"/>
                          <a:cs typeface="Arial"/>
                        </a:rPr>
                        <a:t>r</a:t>
                      </a:r>
                      <a:r>
                        <a:rPr lang="en-US" sz="2400" b="1" spc="-15" dirty="0">
                          <a:latin typeface="Arial"/>
                          <a:cs typeface="Arial"/>
                        </a:rPr>
                        <a:t> </a:t>
                      </a:r>
                      <a:r>
                        <a:rPr lang="en-US" sz="2400" b="1" spc="-5" dirty="0">
                          <a:latin typeface="Arial"/>
                          <a:cs typeface="Arial"/>
                        </a:rPr>
                        <a:t>u</a:t>
                      </a:r>
                      <a:r>
                        <a:rPr lang="en-US" sz="2400" b="1" spc="-25" dirty="0">
                          <a:latin typeface="Arial"/>
                          <a:cs typeface="Arial"/>
                        </a:rPr>
                        <a:t>nd</a:t>
                      </a:r>
                      <a:r>
                        <a:rPr lang="en-US" sz="2400" b="1" spc="5" dirty="0">
                          <a:latin typeface="Arial"/>
                          <a:cs typeface="Arial"/>
                        </a:rPr>
                        <a:t>e</a:t>
                      </a:r>
                      <a:r>
                        <a:rPr lang="en-US" sz="2400" b="1" spc="-10" dirty="0">
                          <a:latin typeface="Arial"/>
                          <a:cs typeface="Arial"/>
                        </a:rPr>
                        <a:t>r</a:t>
                      </a:r>
                      <a:r>
                        <a:rPr lang="en-US" sz="2400" b="1" spc="-15" dirty="0">
                          <a:latin typeface="Arial"/>
                          <a:cs typeface="Arial"/>
                        </a:rPr>
                        <a:t>s</a:t>
                      </a:r>
                      <a:r>
                        <a:rPr lang="en-US" sz="2400" b="1" spc="-10" dirty="0">
                          <a:latin typeface="Arial"/>
                          <a:cs typeface="Arial"/>
                        </a:rPr>
                        <a:t>t</a:t>
                      </a:r>
                      <a:r>
                        <a:rPr lang="en-US" sz="2400" b="1" spc="5" dirty="0">
                          <a:latin typeface="Arial"/>
                          <a:cs typeface="Arial"/>
                        </a:rPr>
                        <a:t>a</a:t>
                      </a:r>
                      <a:r>
                        <a:rPr lang="en-US" sz="2400" b="1" spc="0" dirty="0">
                          <a:latin typeface="Arial"/>
                          <a:cs typeface="Arial"/>
                        </a:rPr>
                        <a:t>n</a:t>
                      </a:r>
                      <a:r>
                        <a:rPr lang="en-US" sz="2400" b="1" spc="-5" dirty="0">
                          <a:latin typeface="Arial"/>
                          <a:cs typeface="Arial"/>
                        </a:rPr>
                        <a:t>d</a:t>
                      </a:r>
                      <a:r>
                        <a:rPr lang="en-US" sz="2400" b="1" spc="-35" dirty="0">
                          <a:latin typeface="Arial"/>
                          <a:cs typeface="Arial"/>
                        </a:rPr>
                        <a:t>i</a:t>
                      </a:r>
                      <a:r>
                        <a:rPr lang="en-US" sz="2400" b="1" spc="-5" dirty="0">
                          <a:latin typeface="Arial"/>
                          <a:cs typeface="Arial"/>
                        </a:rPr>
                        <a:t>n</a:t>
                      </a:r>
                      <a:r>
                        <a:rPr lang="en-US" sz="2400" b="1" spc="-25" dirty="0">
                          <a:latin typeface="Arial"/>
                          <a:cs typeface="Arial"/>
                        </a:rPr>
                        <a:t>g</a:t>
                      </a:r>
                      <a:r>
                        <a:rPr lang="en-US" sz="2400" b="1" spc="-5" dirty="0">
                          <a:latin typeface="Arial"/>
                          <a:cs typeface="Arial"/>
                        </a:rPr>
                        <a:t>,</a:t>
                      </a:r>
                      <a:r>
                        <a:rPr lang="en-US" sz="2400" b="1" spc="5" dirty="0">
                          <a:latin typeface="Arial"/>
                          <a:cs typeface="Arial"/>
                        </a:rPr>
                        <a:t> </a:t>
                      </a:r>
                      <a:r>
                        <a:rPr lang="en-US" sz="2400" b="1" spc="-5" dirty="0">
                          <a:latin typeface="Arial"/>
                          <a:cs typeface="Arial"/>
                        </a:rPr>
                        <a:t>p</a:t>
                      </a:r>
                      <a:r>
                        <a:rPr lang="en-US" sz="2400" b="1" spc="-15" dirty="0">
                          <a:latin typeface="Arial"/>
                          <a:cs typeface="Arial"/>
                        </a:rPr>
                        <a:t>a</a:t>
                      </a:r>
                      <a:r>
                        <a:rPr lang="en-US" sz="2400" b="1" spc="-10" dirty="0">
                          <a:latin typeface="Arial"/>
                          <a:cs typeface="Arial"/>
                        </a:rPr>
                        <a:t>r</a:t>
                      </a:r>
                      <a:r>
                        <a:rPr lang="en-US" sz="2400" b="1" spc="-30" dirty="0">
                          <a:latin typeface="Arial"/>
                          <a:cs typeface="Arial"/>
                        </a:rPr>
                        <a:t>t</a:t>
                      </a:r>
                      <a:r>
                        <a:rPr lang="en-US" sz="2400" b="1" spc="-10" dirty="0">
                          <a:latin typeface="Arial"/>
                          <a:cs typeface="Arial"/>
                        </a:rPr>
                        <a:t>i</a:t>
                      </a:r>
                      <a:r>
                        <a:rPr lang="en-US" sz="2400" b="1" spc="-15" dirty="0">
                          <a:latin typeface="Arial"/>
                          <a:cs typeface="Arial"/>
                        </a:rPr>
                        <a:t>ci</a:t>
                      </a:r>
                      <a:r>
                        <a:rPr lang="en-US" sz="2400" b="1" spc="-5" dirty="0">
                          <a:latin typeface="Arial"/>
                          <a:cs typeface="Arial"/>
                        </a:rPr>
                        <a:t>p</a:t>
                      </a:r>
                      <a:r>
                        <a:rPr lang="en-US" sz="2400" b="1" spc="-15" dirty="0">
                          <a:latin typeface="Arial"/>
                          <a:cs typeface="Arial"/>
                        </a:rPr>
                        <a:t>a</a:t>
                      </a:r>
                      <a:r>
                        <a:rPr lang="en-US" sz="2400" b="1" spc="-30" dirty="0">
                          <a:latin typeface="Arial"/>
                          <a:cs typeface="Arial"/>
                        </a:rPr>
                        <a:t>t</a:t>
                      </a:r>
                      <a:r>
                        <a:rPr lang="en-US" sz="2400" b="1" spc="-15" dirty="0">
                          <a:latin typeface="Arial"/>
                          <a:cs typeface="Arial"/>
                        </a:rPr>
                        <a:t>i</a:t>
                      </a:r>
                      <a:r>
                        <a:rPr lang="en-US" sz="2400" b="1" spc="-5" dirty="0">
                          <a:latin typeface="Arial"/>
                          <a:cs typeface="Arial"/>
                        </a:rPr>
                        <a:t>o</a:t>
                      </a:r>
                      <a:r>
                        <a:rPr lang="en-US" sz="2400" b="1" spc="-25" dirty="0">
                          <a:latin typeface="Arial"/>
                          <a:cs typeface="Arial"/>
                        </a:rPr>
                        <a:t>n</a:t>
                      </a:r>
                      <a:r>
                        <a:rPr lang="en-US" sz="2400" b="1" spc="-5" dirty="0">
                          <a:latin typeface="Arial"/>
                          <a:cs typeface="Arial"/>
                        </a:rPr>
                        <a:t>, </a:t>
                      </a:r>
                      <a:r>
                        <a:rPr lang="en-US" sz="2400" b="1" spc="5" dirty="0">
                          <a:latin typeface="Arial"/>
                          <a:cs typeface="Arial"/>
                        </a:rPr>
                        <a:t>e</a:t>
                      </a:r>
                      <a:r>
                        <a:rPr lang="en-US" sz="2400" b="1" spc="0" dirty="0">
                          <a:latin typeface="Arial"/>
                          <a:cs typeface="Arial"/>
                        </a:rPr>
                        <a:t>n</a:t>
                      </a:r>
                      <a:r>
                        <a:rPr lang="en-US" sz="2400" b="1" spc="-25" dirty="0">
                          <a:latin typeface="Arial"/>
                          <a:cs typeface="Arial"/>
                        </a:rPr>
                        <a:t>g</a:t>
                      </a:r>
                      <a:r>
                        <a:rPr lang="en-US" sz="2400" b="1" spc="-15" dirty="0">
                          <a:latin typeface="Arial"/>
                          <a:cs typeface="Arial"/>
                        </a:rPr>
                        <a:t>a</a:t>
                      </a:r>
                      <a:r>
                        <a:rPr lang="en-US" sz="2400" b="1" spc="-5" dirty="0">
                          <a:latin typeface="Arial"/>
                          <a:cs typeface="Arial"/>
                        </a:rPr>
                        <a:t>g</a:t>
                      </a:r>
                      <a:r>
                        <a:rPr lang="en-US" sz="2400" b="1" spc="5" dirty="0">
                          <a:latin typeface="Arial"/>
                          <a:cs typeface="Arial"/>
                        </a:rPr>
                        <a:t>e</a:t>
                      </a:r>
                      <a:r>
                        <a:rPr lang="en-US" sz="2400" b="1" spc="-20" dirty="0">
                          <a:latin typeface="Arial"/>
                          <a:cs typeface="Arial"/>
                        </a:rPr>
                        <a:t>m</a:t>
                      </a:r>
                      <a:r>
                        <a:rPr lang="en-US" sz="2400" b="1" spc="5" dirty="0">
                          <a:latin typeface="Arial"/>
                          <a:cs typeface="Arial"/>
                        </a:rPr>
                        <a:t>e</a:t>
                      </a:r>
                      <a:r>
                        <a:rPr lang="en-US" sz="2400" b="1" spc="-5" dirty="0">
                          <a:latin typeface="Arial"/>
                          <a:cs typeface="Arial"/>
                        </a:rPr>
                        <a:t>n</a:t>
                      </a:r>
                      <a:r>
                        <a:rPr lang="en-US" sz="2400" b="1" spc="0" dirty="0">
                          <a:latin typeface="Arial"/>
                          <a:cs typeface="Arial"/>
                        </a:rPr>
                        <a:t>t</a:t>
                      </a:r>
                      <a:r>
                        <a:rPr lang="en-US" sz="2400" b="1" spc="-15" dirty="0">
                          <a:latin typeface="Arial"/>
                          <a:cs typeface="Arial"/>
                        </a:rPr>
                        <a:t> a</a:t>
                      </a:r>
                      <a:r>
                        <a:rPr lang="en-US" sz="2400" b="1" spc="-5" dirty="0">
                          <a:latin typeface="Arial"/>
                          <a:cs typeface="Arial"/>
                        </a:rPr>
                        <a:t>n</a:t>
                      </a:r>
                      <a:r>
                        <a:rPr lang="en-US" sz="2400" b="1" spc="-10" dirty="0">
                          <a:latin typeface="Arial"/>
                          <a:cs typeface="Arial"/>
                        </a:rPr>
                        <a:t>d </a:t>
                      </a:r>
                      <a:r>
                        <a:rPr lang="en-US" sz="2400" b="1" spc="-15" dirty="0">
                          <a:latin typeface="Arial"/>
                          <a:cs typeface="Arial"/>
                        </a:rPr>
                        <a:t>a</a:t>
                      </a:r>
                      <a:r>
                        <a:rPr lang="en-US" sz="2400" b="1" spc="5" dirty="0">
                          <a:latin typeface="Arial"/>
                          <a:cs typeface="Arial"/>
                        </a:rPr>
                        <a:t>c</a:t>
                      </a:r>
                      <a:r>
                        <a:rPr lang="en-US" sz="2400" b="1" spc="-25" dirty="0">
                          <a:latin typeface="Arial"/>
                          <a:cs typeface="Arial"/>
                        </a:rPr>
                        <a:t>h</a:t>
                      </a:r>
                      <a:r>
                        <a:rPr lang="en-US" sz="2400" b="1" spc="-15" dirty="0">
                          <a:latin typeface="Arial"/>
                          <a:cs typeface="Arial"/>
                        </a:rPr>
                        <a:t>i</a:t>
                      </a:r>
                      <a:r>
                        <a:rPr lang="en-US" sz="2400" b="1" spc="-10" dirty="0">
                          <a:latin typeface="Arial"/>
                          <a:cs typeface="Arial"/>
                        </a:rPr>
                        <a:t>e</a:t>
                      </a:r>
                      <a:r>
                        <a:rPr lang="en-US" sz="2400" b="1" spc="-35" dirty="0">
                          <a:latin typeface="Arial"/>
                          <a:cs typeface="Arial"/>
                        </a:rPr>
                        <a:t>v</a:t>
                      </a:r>
                      <a:r>
                        <a:rPr lang="en-US" sz="2400" b="1" spc="5" dirty="0">
                          <a:latin typeface="Arial"/>
                          <a:cs typeface="Arial"/>
                        </a:rPr>
                        <a:t>e</a:t>
                      </a:r>
                      <a:r>
                        <a:rPr lang="en-US" sz="2400" b="1" spc="-20" dirty="0">
                          <a:latin typeface="Arial"/>
                          <a:cs typeface="Arial"/>
                        </a:rPr>
                        <a:t>m</a:t>
                      </a:r>
                      <a:r>
                        <a:rPr lang="en-US" sz="2400" b="1" spc="5" dirty="0">
                          <a:latin typeface="Arial"/>
                          <a:cs typeface="Arial"/>
                        </a:rPr>
                        <a:t>e</a:t>
                      </a:r>
                      <a:r>
                        <a:rPr lang="en-US" sz="2400" b="1" spc="-5" dirty="0">
                          <a:latin typeface="Arial"/>
                          <a:cs typeface="Arial"/>
                        </a:rPr>
                        <a:t>n</a:t>
                      </a:r>
                      <a:r>
                        <a:rPr lang="en-US" sz="2400" b="1" spc="0" dirty="0">
                          <a:latin typeface="Arial"/>
                          <a:cs typeface="Arial"/>
                        </a:rPr>
                        <a:t>t</a:t>
                      </a:r>
                      <a:endParaRPr lang="en-US" sz="2400" dirty="0">
                        <a:latin typeface="Arial"/>
                        <a:cs typeface="Arial"/>
                      </a:endParaRPr>
                    </a:p>
                    <a:p>
                      <a:endParaRPr lang="en-PH"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19510646"/>
                  </a:ext>
                </a:extLst>
              </a:tr>
            </a:tbl>
          </a:graphicData>
        </a:graphic>
      </p:graphicFrame>
      <p:sp>
        <p:nvSpPr>
          <p:cNvPr id="5" name="TextBox 4">
            <a:extLst>
              <a:ext uri="{FF2B5EF4-FFF2-40B4-BE49-F238E27FC236}">
                <a16:creationId xmlns:a16="http://schemas.microsoft.com/office/drawing/2014/main" id="{0B5B5A28-C71D-49EB-B1C0-73EDCADF717D}"/>
              </a:ext>
            </a:extLst>
          </p:cNvPr>
          <p:cNvSpPr txBox="1"/>
          <p:nvPr/>
        </p:nvSpPr>
        <p:spPr>
          <a:xfrm>
            <a:off x="320040" y="139580"/>
            <a:ext cx="5097780" cy="707886"/>
          </a:xfrm>
          <a:prstGeom prst="rect">
            <a:avLst/>
          </a:prstGeom>
          <a:noFill/>
        </p:spPr>
        <p:txBody>
          <a:bodyPr wrap="square" rtlCol="0">
            <a:spAutoFit/>
          </a:bodyPr>
          <a:lstStyle/>
          <a:p>
            <a:r>
              <a:rPr lang="en-PH" sz="4000" dirty="0"/>
              <a:t>LET’S PRACTICE:</a:t>
            </a:r>
          </a:p>
        </p:txBody>
      </p:sp>
      <p:sp>
        <p:nvSpPr>
          <p:cNvPr id="7" name="object 4">
            <a:extLst>
              <a:ext uri="{FF2B5EF4-FFF2-40B4-BE49-F238E27FC236}">
                <a16:creationId xmlns:a16="http://schemas.microsoft.com/office/drawing/2014/main" id="{5E0F3F1B-1D57-4AE5-AA28-384A8BE9E1B1}"/>
              </a:ext>
            </a:extLst>
          </p:cNvPr>
          <p:cNvSpPr txBox="1"/>
          <p:nvPr/>
        </p:nvSpPr>
        <p:spPr>
          <a:xfrm>
            <a:off x="1163954" y="2333752"/>
            <a:ext cx="9864091" cy="1369567"/>
          </a:xfrm>
          <a:prstGeom prst="rect">
            <a:avLst/>
          </a:prstGeom>
        </p:spPr>
        <p:txBody>
          <a:bodyPr vert="horz" wrap="square" lIns="0" tIns="0" rIns="0" bIns="0" rtlCol="0">
            <a:noAutofit/>
          </a:bodyPr>
          <a:lstStyle/>
          <a:p>
            <a:pPr marL="12700">
              <a:lnSpc>
                <a:spcPct val="100000"/>
              </a:lnSpc>
            </a:pPr>
            <a:r>
              <a:rPr sz="3200" b="1" spc="-20" dirty="0">
                <a:latin typeface="Arial"/>
                <a:cs typeface="Arial"/>
              </a:rPr>
              <a:t>D</a:t>
            </a:r>
            <a:r>
              <a:rPr sz="3200" b="1" spc="-15" dirty="0">
                <a:latin typeface="Arial"/>
                <a:cs typeface="Arial"/>
              </a:rPr>
              <a:t>i</a:t>
            </a:r>
            <a:r>
              <a:rPr sz="3200" b="1" spc="0" dirty="0">
                <a:latin typeface="Arial"/>
                <a:cs typeface="Arial"/>
              </a:rPr>
              <a:t>s</a:t>
            </a:r>
            <a:r>
              <a:rPr sz="3200" b="1" spc="-5" dirty="0">
                <a:latin typeface="Arial"/>
                <a:cs typeface="Arial"/>
              </a:rPr>
              <a:t>p</a:t>
            </a:r>
            <a:r>
              <a:rPr sz="3200" b="1" spc="-15" dirty="0">
                <a:latin typeface="Arial"/>
                <a:cs typeface="Arial"/>
              </a:rPr>
              <a:t>l</a:t>
            </a:r>
            <a:r>
              <a:rPr sz="3200" b="1" spc="5" dirty="0">
                <a:latin typeface="Arial"/>
                <a:cs typeface="Arial"/>
              </a:rPr>
              <a:t>a</a:t>
            </a:r>
            <a:r>
              <a:rPr sz="3200" b="1" spc="0" dirty="0">
                <a:latin typeface="Arial"/>
                <a:cs typeface="Arial"/>
              </a:rPr>
              <a:t>y</a:t>
            </a:r>
            <a:r>
              <a:rPr sz="3200" b="1" spc="-20" dirty="0">
                <a:latin typeface="Arial"/>
                <a:cs typeface="Arial"/>
              </a:rPr>
              <a:t> </a:t>
            </a:r>
            <a:r>
              <a:rPr sz="3200" b="1" spc="-25" dirty="0">
                <a:latin typeface="Arial"/>
                <a:cs typeface="Arial"/>
              </a:rPr>
              <a:t>p</a:t>
            </a:r>
            <a:r>
              <a:rPr sz="3200" b="1" spc="-10" dirty="0">
                <a:latin typeface="Arial"/>
                <a:cs typeface="Arial"/>
              </a:rPr>
              <a:t>r</a:t>
            </a:r>
            <a:r>
              <a:rPr sz="3200" b="1" spc="5" dirty="0">
                <a:latin typeface="Arial"/>
                <a:cs typeface="Arial"/>
              </a:rPr>
              <a:t>o</a:t>
            </a:r>
            <a:r>
              <a:rPr sz="3200" b="1" spc="-30" dirty="0">
                <a:latin typeface="Arial"/>
                <a:cs typeface="Arial"/>
              </a:rPr>
              <a:t>f</a:t>
            </a:r>
            <a:r>
              <a:rPr sz="3200" b="1" spc="-15" dirty="0">
                <a:latin typeface="Arial"/>
                <a:cs typeface="Arial"/>
              </a:rPr>
              <a:t>i</a:t>
            </a:r>
            <a:r>
              <a:rPr sz="3200" b="1" spc="5" dirty="0">
                <a:latin typeface="Arial"/>
                <a:cs typeface="Arial"/>
              </a:rPr>
              <a:t>c</a:t>
            </a:r>
            <a:r>
              <a:rPr sz="3200" b="1" spc="-15" dirty="0">
                <a:latin typeface="Arial"/>
                <a:cs typeface="Arial"/>
              </a:rPr>
              <a:t>i</a:t>
            </a:r>
            <a:r>
              <a:rPr sz="3200" b="1" spc="5" dirty="0">
                <a:latin typeface="Arial"/>
                <a:cs typeface="Arial"/>
              </a:rPr>
              <a:t>e</a:t>
            </a:r>
            <a:r>
              <a:rPr sz="3200" b="1" spc="-25" dirty="0">
                <a:latin typeface="Arial"/>
                <a:cs typeface="Arial"/>
              </a:rPr>
              <a:t>n</a:t>
            </a:r>
            <a:r>
              <a:rPr sz="3200" b="1" spc="0" dirty="0">
                <a:latin typeface="Arial"/>
                <a:cs typeface="Arial"/>
              </a:rPr>
              <a:t>t</a:t>
            </a:r>
            <a:r>
              <a:rPr sz="3200" b="1" spc="-15" dirty="0">
                <a:latin typeface="Arial"/>
                <a:cs typeface="Arial"/>
              </a:rPr>
              <a:t> </a:t>
            </a:r>
            <a:r>
              <a:rPr sz="3200" b="1" spc="-5" dirty="0">
                <a:latin typeface="Arial"/>
                <a:cs typeface="Arial"/>
              </a:rPr>
              <a:t>u</a:t>
            </a:r>
            <a:r>
              <a:rPr sz="3200" b="1" spc="5" dirty="0">
                <a:latin typeface="Arial"/>
                <a:cs typeface="Arial"/>
              </a:rPr>
              <a:t>s</a:t>
            </a:r>
            <a:r>
              <a:rPr sz="3200" b="1" spc="0" dirty="0">
                <a:latin typeface="Arial"/>
                <a:cs typeface="Arial"/>
              </a:rPr>
              <a:t>e</a:t>
            </a:r>
            <a:r>
              <a:rPr sz="3200" b="1" spc="-20" dirty="0">
                <a:latin typeface="Arial"/>
                <a:cs typeface="Arial"/>
              </a:rPr>
              <a:t> </a:t>
            </a:r>
            <a:r>
              <a:rPr sz="3200" b="1" spc="-5" dirty="0">
                <a:latin typeface="Arial"/>
                <a:cs typeface="Arial"/>
              </a:rPr>
              <a:t>of</a:t>
            </a:r>
            <a:r>
              <a:rPr sz="3200" b="1" spc="-15" dirty="0">
                <a:latin typeface="Arial"/>
                <a:cs typeface="Arial"/>
              </a:rPr>
              <a:t> </a:t>
            </a:r>
            <a:r>
              <a:rPr sz="3200" b="1" spc="-20" dirty="0">
                <a:latin typeface="Arial"/>
                <a:cs typeface="Arial"/>
              </a:rPr>
              <a:t>M</a:t>
            </a:r>
            <a:r>
              <a:rPr sz="3200" b="1" spc="-5" dirty="0">
                <a:latin typeface="Arial"/>
                <a:cs typeface="Arial"/>
              </a:rPr>
              <a:t>o</a:t>
            </a:r>
            <a:r>
              <a:rPr sz="3200" b="1" spc="-10" dirty="0">
                <a:latin typeface="Arial"/>
                <a:cs typeface="Arial"/>
              </a:rPr>
              <a:t>t</a:t>
            </a:r>
            <a:r>
              <a:rPr sz="3200" b="1" spc="-5" dirty="0">
                <a:latin typeface="Arial"/>
                <a:cs typeface="Arial"/>
              </a:rPr>
              <a:t>h</a:t>
            </a:r>
            <a:r>
              <a:rPr sz="3200" b="1" spc="5" dirty="0">
                <a:latin typeface="Arial"/>
                <a:cs typeface="Arial"/>
              </a:rPr>
              <a:t>e</a:t>
            </a:r>
            <a:r>
              <a:rPr sz="3200" b="1" spc="0" dirty="0">
                <a:latin typeface="Arial"/>
                <a:cs typeface="Arial"/>
              </a:rPr>
              <a:t>r</a:t>
            </a:r>
            <a:r>
              <a:rPr sz="3200" b="1" spc="-30" dirty="0">
                <a:latin typeface="Arial"/>
                <a:cs typeface="Arial"/>
              </a:rPr>
              <a:t> </a:t>
            </a:r>
            <a:r>
              <a:rPr sz="3200" b="1" spc="15" dirty="0">
                <a:latin typeface="Arial"/>
                <a:cs typeface="Arial"/>
              </a:rPr>
              <a:t>T</a:t>
            </a:r>
            <a:r>
              <a:rPr sz="3200" b="1" spc="-5" dirty="0">
                <a:latin typeface="Arial"/>
                <a:cs typeface="Arial"/>
              </a:rPr>
              <a:t>o</a:t>
            </a:r>
            <a:r>
              <a:rPr sz="3200" b="1" spc="-25" dirty="0">
                <a:latin typeface="Arial"/>
                <a:cs typeface="Arial"/>
              </a:rPr>
              <a:t>n</a:t>
            </a:r>
            <a:r>
              <a:rPr sz="3200" b="1" spc="-5" dirty="0">
                <a:latin typeface="Arial"/>
                <a:cs typeface="Arial"/>
              </a:rPr>
              <a:t>g</a:t>
            </a:r>
            <a:r>
              <a:rPr sz="3200" b="1" spc="-45" dirty="0">
                <a:latin typeface="Arial"/>
                <a:cs typeface="Arial"/>
              </a:rPr>
              <a:t>u</a:t>
            </a:r>
            <a:r>
              <a:rPr sz="3200" b="1" spc="-15" dirty="0">
                <a:latin typeface="Arial"/>
                <a:cs typeface="Arial"/>
              </a:rPr>
              <a:t>e</a:t>
            </a:r>
            <a:r>
              <a:rPr sz="3200" b="1" spc="-5" dirty="0">
                <a:latin typeface="Arial"/>
                <a:cs typeface="Arial"/>
              </a:rPr>
              <a:t>,</a:t>
            </a:r>
            <a:r>
              <a:rPr sz="3200" b="1" spc="5" dirty="0">
                <a:latin typeface="Arial"/>
                <a:cs typeface="Arial"/>
              </a:rPr>
              <a:t> </a:t>
            </a:r>
            <a:r>
              <a:rPr sz="3200" b="1" spc="-20" dirty="0">
                <a:latin typeface="Arial"/>
                <a:cs typeface="Arial"/>
              </a:rPr>
              <a:t>F</a:t>
            </a:r>
            <a:r>
              <a:rPr sz="3200" b="1" spc="-15" dirty="0">
                <a:latin typeface="Arial"/>
                <a:cs typeface="Arial"/>
              </a:rPr>
              <a:t>i</a:t>
            </a:r>
            <a:r>
              <a:rPr sz="3200" b="1" spc="-35" dirty="0">
                <a:latin typeface="Arial"/>
                <a:cs typeface="Arial"/>
              </a:rPr>
              <a:t>l</a:t>
            </a:r>
            <a:r>
              <a:rPr sz="3200" b="1" spc="-15" dirty="0">
                <a:latin typeface="Arial"/>
                <a:cs typeface="Arial"/>
              </a:rPr>
              <a:t>i</a:t>
            </a:r>
            <a:r>
              <a:rPr sz="3200" b="1" spc="-25" dirty="0">
                <a:latin typeface="Arial"/>
                <a:cs typeface="Arial"/>
              </a:rPr>
              <a:t>p</a:t>
            </a:r>
            <a:r>
              <a:rPr sz="3200" b="1" spc="-15" dirty="0">
                <a:latin typeface="Arial"/>
                <a:cs typeface="Arial"/>
              </a:rPr>
              <a:t>i</a:t>
            </a:r>
            <a:r>
              <a:rPr sz="3200" b="1" spc="-5" dirty="0">
                <a:latin typeface="Arial"/>
                <a:cs typeface="Arial"/>
              </a:rPr>
              <a:t>n</a:t>
            </a:r>
            <a:r>
              <a:rPr sz="3200" b="1" spc="-10" dirty="0">
                <a:latin typeface="Arial"/>
                <a:cs typeface="Arial"/>
              </a:rPr>
              <a:t>o </a:t>
            </a:r>
            <a:r>
              <a:rPr sz="3200" b="1" spc="10" dirty="0">
                <a:latin typeface="Arial"/>
                <a:cs typeface="Arial"/>
              </a:rPr>
              <a:t>a</a:t>
            </a:r>
            <a:r>
              <a:rPr sz="3200" b="1" spc="-5" dirty="0">
                <a:latin typeface="Arial"/>
                <a:cs typeface="Arial"/>
              </a:rPr>
              <a:t>n</a:t>
            </a:r>
            <a:r>
              <a:rPr sz="3200" b="1" spc="-10" dirty="0">
                <a:latin typeface="Arial"/>
                <a:cs typeface="Arial"/>
              </a:rPr>
              <a:t>d</a:t>
            </a:r>
            <a:r>
              <a:rPr sz="3200" b="1" spc="-20" dirty="0">
                <a:latin typeface="Arial"/>
                <a:cs typeface="Arial"/>
              </a:rPr>
              <a:t> </a:t>
            </a:r>
            <a:r>
              <a:rPr sz="3200" b="1" spc="-5" dirty="0">
                <a:latin typeface="Arial"/>
                <a:cs typeface="Arial"/>
              </a:rPr>
              <a:t>En</a:t>
            </a:r>
            <a:r>
              <a:rPr sz="3200" b="1" spc="-25" dirty="0">
                <a:latin typeface="Arial"/>
                <a:cs typeface="Arial"/>
              </a:rPr>
              <a:t>g</a:t>
            </a:r>
            <a:r>
              <a:rPr sz="3200" b="1" spc="-35" dirty="0">
                <a:latin typeface="Arial"/>
                <a:cs typeface="Arial"/>
              </a:rPr>
              <a:t>l</a:t>
            </a:r>
            <a:r>
              <a:rPr sz="3200" b="1" spc="-15" dirty="0">
                <a:latin typeface="Arial"/>
                <a:cs typeface="Arial"/>
              </a:rPr>
              <a:t>i</a:t>
            </a:r>
            <a:r>
              <a:rPr sz="3200" b="1" spc="5" dirty="0">
                <a:latin typeface="Arial"/>
                <a:cs typeface="Arial"/>
              </a:rPr>
              <a:t>s</a:t>
            </a:r>
            <a:r>
              <a:rPr sz="3200" b="1" spc="-10" dirty="0">
                <a:latin typeface="Arial"/>
                <a:cs typeface="Arial"/>
              </a:rPr>
              <a:t>h</a:t>
            </a:r>
            <a:r>
              <a:rPr sz="3200" b="1" spc="-15" dirty="0">
                <a:latin typeface="Arial"/>
                <a:cs typeface="Arial"/>
              </a:rPr>
              <a:t> t</a:t>
            </a:r>
            <a:r>
              <a:rPr sz="3200" b="1" spc="-10" dirty="0">
                <a:latin typeface="Arial"/>
                <a:cs typeface="Arial"/>
              </a:rPr>
              <a:t>o</a:t>
            </a:r>
            <a:r>
              <a:rPr sz="3200" b="1" spc="-20" dirty="0">
                <a:latin typeface="Arial"/>
                <a:cs typeface="Arial"/>
              </a:rPr>
              <a:t> </a:t>
            </a:r>
            <a:r>
              <a:rPr sz="3200" b="1" spc="-10" dirty="0">
                <a:latin typeface="Arial"/>
                <a:cs typeface="Arial"/>
              </a:rPr>
              <a:t>f</a:t>
            </a:r>
            <a:r>
              <a:rPr sz="3200" b="1" spc="5" dirty="0">
                <a:latin typeface="Arial"/>
                <a:cs typeface="Arial"/>
              </a:rPr>
              <a:t>ac</a:t>
            </a:r>
            <a:r>
              <a:rPr sz="3200" b="1" spc="-15" dirty="0">
                <a:latin typeface="Arial"/>
                <a:cs typeface="Arial"/>
              </a:rPr>
              <a:t>i</a:t>
            </a:r>
            <a:r>
              <a:rPr sz="3200" b="1" spc="-30" dirty="0">
                <a:latin typeface="Arial"/>
                <a:cs typeface="Arial"/>
              </a:rPr>
              <a:t>l</a:t>
            </a:r>
            <a:r>
              <a:rPr sz="3200" b="1" spc="-15" dirty="0">
                <a:latin typeface="Arial"/>
                <a:cs typeface="Arial"/>
              </a:rPr>
              <a:t>it</a:t>
            </a:r>
            <a:r>
              <a:rPr sz="3200" b="1" spc="15" dirty="0">
                <a:latin typeface="Arial"/>
                <a:cs typeface="Arial"/>
              </a:rPr>
              <a:t>a</a:t>
            </a:r>
            <a:r>
              <a:rPr sz="3200" b="1" spc="-30" dirty="0">
                <a:latin typeface="Arial"/>
                <a:cs typeface="Arial"/>
              </a:rPr>
              <a:t>t</a:t>
            </a:r>
            <a:r>
              <a:rPr sz="3200" b="1" spc="0" dirty="0">
                <a:latin typeface="Arial"/>
                <a:cs typeface="Arial"/>
              </a:rPr>
              <a:t>e</a:t>
            </a:r>
            <a:r>
              <a:rPr sz="3200" b="1" spc="-20" dirty="0">
                <a:latin typeface="Arial"/>
                <a:cs typeface="Arial"/>
              </a:rPr>
              <a:t> </a:t>
            </a:r>
            <a:r>
              <a:rPr sz="3200" b="1" spc="-10" dirty="0">
                <a:latin typeface="Arial"/>
                <a:cs typeface="Arial"/>
              </a:rPr>
              <a:t>t</a:t>
            </a:r>
            <a:r>
              <a:rPr sz="3200" b="1" spc="5" dirty="0">
                <a:latin typeface="Arial"/>
                <a:cs typeface="Arial"/>
              </a:rPr>
              <a:t>eac</a:t>
            </a:r>
            <a:r>
              <a:rPr sz="3200" b="1" spc="-5" dirty="0">
                <a:latin typeface="Arial"/>
                <a:cs typeface="Arial"/>
              </a:rPr>
              <a:t>h</a:t>
            </a:r>
            <a:r>
              <a:rPr sz="3200" b="1" spc="-15" dirty="0">
                <a:latin typeface="Arial"/>
                <a:cs typeface="Arial"/>
              </a:rPr>
              <a:t>i</a:t>
            </a:r>
            <a:r>
              <a:rPr sz="3200" b="1" spc="-5" dirty="0">
                <a:latin typeface="Arial"/>
                <a:cs typeface="Arial"/>
              </a:rPr>
              <a:t>n</a:t>
            </a:r>
            <a:r>
              <a:rPr sz="3200" b="1" spc="-10" dirty="0">
                <a:latin typeface="Arial"/>
                <a:cs typeface="Arial"/>
              </a:rPr>
              <a:t>g</a:t>
            </a:r>
            <a:r>
              <a:rPr sz="3200" b="1" spc="-15" dirty="0">
                <a:latin typeface="Arial"/>
                <a:cs typeface="Arial"/>
              </a:rPr>
              <a:t> a</a:t>
            </a:r>
            <a:r>
              <a:rPr sz="3200" b="1" spc="-5" dirty="0">
                <a:latin typeface="Arial"/>
                <a:cs typeface="Arial"/>
              </a:rPr>
              <a:t>n</a:t>
            </a:r>
            <a:r>
              <a:rPr sz="3200" b="1" spc="-10" dirty="0">
                <a:latin typeface="Arial"/>
                <a:cs typeface="Arial"/>
              </a:rPr>
              <a:t>d</a:t>
            </a:r>
            <a:r>
              <a:rPr sz="3200" b="1" spc="-20" dirty="0">
                <a:latin typeface="Arial"/>
                <a:cs typeface="Arial"/>
              </a:rPr>
              <a:t> </a:t>
            </a:r>
            <a:r>
              <a:rPr sz="3200" b="1" spc="-15" dirty="0">
                <a:latin typeface="Arial"/>
                <a:cs typeface="Arial"/>
              </a:rPr>
              <a:t>l</a:t>
            </a:r>
            <a:r>
              <a:rPr sz="3200" b="1" spc="-5" dirty="0">
                <a:latin typeface="Arial"/>
                <a:cs typeface="Arial"/>
              </a:rPr>
              <a:t>e</a:t>
            </a:r>
            <a:r>
              <a:rPr sz="3200" b="1" spc="5" dirty="0">
                <a:latin typeface="Arial"/>
                <a:cs typeface="Arial"/>
              </a:rPr>
              <a:t>a</a:t>
            </a:r>
            <a:r>
              <a:rPr sz="3200" b="1" spc="-30" dirty="0">
                <a:latin typeface="Arial"/>
                <a:cs typeface="Arial"/>
              </a:rPr>
              <a:t>r</a:t>
            </a:r>
            <a:r>
              <a:rPr sz="3200" b="1" spc="-5" dirty="0">
                <a:latin typeface="Arial"/>
                <a:cs typeface="Arial"/>
              </a:rPr>
              <a:t>n</a:t>
            </a:r>
            <a:r>
              <a:rPr sz="3200" b="1" spc="-15" dirty="0">
                <a:latin typeface="Arial"/>
                <a:cs typeface="Arial"/>
              </a:rPr>
              <a:t>i</a:t>
            </a:r>
            <a:r>
              <a:rPr sz="3200" b="1" spc="-5" dirty="0">
                <a:latin typeface="Arial"/>
                <a:cs typeface="Arial"/>
              </a:rPr>
              <a:t>n</a:t>
            </a:r>
            <a:r>
              <a:rPr sz="3200" b="1" spc="-10" dirty="0">
                <a:latin typeface="Arial"/>
                <a:cs typeface="Arial"/>
              </a:rPr>
              <a:t>g</a:t>
            </a:r>
            <a:endParaRPr sz="3200" dirty="0">
              <a:latin typeface="Arial"/>
              <a:cs typeface="Arial"/>
            </a:endParaRPr>
          </a:p>
        </p:txBody>
      </p:sp>
    </p:spTree>
    <p:extLst>
      <p:ext uri="{BB962C8B-B14F-4D97-AF65-F5344CB8AC3E}">
        <p14:creationId xmlns:p14="http://schemas.microsoft.com/office/powerpoint/2010/main" val="871882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859888-40C0-4D9F-97A6-5E3CB052D49F}"/>
              </a:ext>
            </a:extLst>
          </p:cNvPr>
          <p:cNvSpPr txBox="1"/>
          <p:nvPr/>
        </p:nvSpPr>
        <p:spPr>
          <a:xfrm>
            <a:off x="320040" y="1154490"/>
            <a:ext cx="11590020" cy="4247317"/>
          </a:xfrm>
          <a:prstGeom prst="rect">
            <a:avLst/>
          </a:prstGeom>
          <a:noFill/>
        </p:spPr>
        <p:txBody>
          <a:bodyPr wrap="square" rtlCol="0">
            <a:spAutoFit/>
          </a:bodyPr>
          <a:lstStyle/>
          <a:p>
            <a:r>
              <a:rPr lang="en-PH" sz="5400" b="1" dirty="0">
                <a:latin typeface="Arial" panose="020B0604020202020204" pitchFamily="34" charset="0"/>
                <a:cs typeface="Arial" panose="020B0604020202020204" pitchFamily="34" charset="0"/>
              </a:rPr>
              <a:t>OBSERVATION NOTES:</a:t>
            </a:r>
          </a:p>
          <a:p>
            <a:r>
              <a:rPr lang="en-PH" sz="5400" dirty="0">
                <a:latin typeface="Arial" panose="020B0604020202020204" pitchFamily="34" charset="0"/>
                <a:cs typeface="Arial" panose="020B0604020202020204" pitchFamily="34" charset="0"/>
              </a:rPr>
              <a:t>  Learner’s were participative in the teaching and learning process. </a:t>
            </a:r>
          </a:p>
          <a:p>
            <a:r>
              <a:rPr lang="en-PH" sz="5400" dirty="0">
                <a:latin typeface="Arial" panose="020B0604020202020204" pitchFamily="34" charset="0"/>
                <a:cs typeface="Arial" panose="020B0604020202020204" pitchFamily="34" charset="0"/>
              </a:rPr>
              <a:t>They showed interest in the lesson . </a:t>
            </a:r>
          </a:p>
          <a:p>
            <a:r>
              <a:rPr lang="en-PH" sz="5400" dirty="0">
                <a:latin typeface="Arial" panose="020B0604020202020204" pitchFamily="34" charset="0"/>
                <a:cs typeface="Arial" panose="020B0604020202020204" pitchFamily="34" charset="0"/>
              </a:rPr>
              <a:t>Congratulations! Carry on!</a:t>
            </a:r>
          </a:p>
        </p:txBody>
      </p:sp>
      <p:sp>
        <p:nvSpPr>
          <p:cNvPr id="4" name="TextBox 3">
            <a:extLst>
              <a:ext uri="{FF2B5EF4-FFF2-40B4-BE49-F238E27FC236}">
                <a16:creationId xmlns:a16="http://schemas.microsoft.com/office/drawing/2014/main" id="{3B311253-9729-4849-9296-DF1034990E8D}"/>
              </a:ext>
            </a:extLst>
          </p:cNvPr>
          <p:cNvSpPr txBox="1"/>
          <p:nvPr/>
        </p:nvSpPr>
        <p:spPr>
          <a:xfrm>
            <a:off x="0" y="148590"/>
            <a:ext cx="5097780" cy="707886"/>
          </a:xfrm>
          <a:prstGeom prst="rect">
            <a:avLst/>
          </a:prstGeom>
          <a:noFill/>
        </p:spPr>
        <p:txBody>
          <a:bodyPr wrap="square" rtlCol="0">
            <a:spAutoFit/>
          </a:bodyPr>
          <a:lstStyle/>
          <a:p>
            <a:r>
              <a:rPr lang="en-PH" sz="4000" dirty="0"/>
              <a:t>PRACTICE 1:</a:t>
            </a:r>
          </a:p>
        </p:txBody>
      </p:sp>
    </p:spTree>
    <p:extLst>
      <p:ext uri="{BB962C8B-B14F-4D97-AF65-F5344CB8AC3E}">
        <p14:creationId xmlns:p14="http://schemas.microsoft.com/office/powerpoint/2010/main" val="3568183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78;p20"/>
          <p:cNvSpPr txBox="1"/>
          <p:nvPr/>
        </p:nvSpPr>
        <p:spPr>
          <a:xfrm>
            <a:off x="334925" y="506501"/>
            <a:ext cx="5122301"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buClr>
                <a:srgbClr val="000000"/>
              </a:buClr>
              <a:buSzPts val="2400"/>
            </a:pPr>
            <a:r>
              <a:rPr lang="en-US" sz="4000" kern="0" dirty="0">
                <a:solidFill>
                  <a:srgbClr val="000000"/>
                </a:solidFill>
                <a:ea typeface="Arial"/>
                <a:cs typeface="Arial"/>
                <a:sym typeface="Arial"/>
              </a:rPr>
              <a:t>Tools/ Forms Needed</a:t>
            </a:r>
            <a:endParaRPr sz="4000" kern="0" dirty="0">
              <a:solidFill>
                <a:srgbClr val="000000"/>
              </a:solidFill>
              <a:ea typeface="Arial"/>
              <a:cs typeface="Arial"/>
              <a:sym typeface="Arial"/>
            </a:endParaRPr>
          </a:p>
        </p:txBody>
      </p:sp>
      <p:sp>
        <p:nvSpPr>
          <p:cNvPr id="10" name="TextBox 9">
            <a:extLst>
              <a:ext uri="{FF2B5EF4-FFF2-40B4-BE49-F238E27FC236}">
                <a16:creationId xmlns:a16="http://schemas.microsoft.com/office/drawing/2014/main" id="{7E46C88C-E21E-41D1-A294-661A6BD275B0}"/>
              </a:ext>
            </a:extLst>
          </p:cNvPr>
          <p:cNvSpPr txBox="1"/>
          <p:nvPr/>
        </p:nvSpPr>
        <p:spPr>
          <a:xfrm>
            <a:off x="1099651" y="5597202"/>
            <a:ext cx="3592847"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Rating Sheet  </a:t>
            </a:r>
          </a:p>
        </p:txBody>
      </p:sp>
      <p:sp>
        <p:nvSpPr>
          <p:cNvPr id="6" name="TextBox 5">
            <a:extLst>
              <a:ext uri="{FF2B5EF4-FFF2-40B4-BE49-F238E27FC236}">
                <a16:creationId xmlns:a16="http://schemas.microsoft.com/office/drawing/2014/main" id="{37598BC3-DC78-4B91-9A83-103F215BC17F}"/>
              </a:ext>
            </a:extLst>
          </p:cNvPr>
          <p:cNvSpPr txBox="1"/>
          <p:nvPr/>
        </p:nvSpPr>
        <p:spPr>
          <a:xfrm>
            <a:off x="6096000" y="5621740"/>
            <a:ext cx="5532408"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Inter-observer agreement   </a:t>
            </a:r>
          </a:p>
        </p:txBody>
      </p:sp>
      <p:pic>
        <p:nvPicPr>
          <p:cNvPr id="8" name="Google Shape;257;p28">
            <a:extLst>
              <a:ext uri="{FF2B5EF4-FFF2-40B4-BE49-F238E27FC236}">
                <a16:creationId xmlns:a16="http://schemas.microsoft.com/office/drawing/2014/main" id="{2A3131FF-C3AC-4447-A918-4C05C2D28486}"/>
              </a:ext>
            </a:extLst>
          </p:cNvPr>
          <p:cNvPicPr preferRelativeResize="0"/>
          <p:nvPr/>
        </p:nvPicPr>
        <p:blipFill rotWithShape="1">
          <a:blip r:embed="rId3">
            <a:alphaModFix/>
          </a:blip>
          <a:srcRect/>
          <a:stretch/>
        </p:blipFill>
        <p:spPr>
          <a:xfrm>
            <a:off x="825483" y="1690777"/>
            <a:ext cx="2245521" cy="3586574"/>
          </a:xfrm>
          <a:prstGeom prst="rect">
            <a:avLst/>
          </a:prstGeom>
          <a:noFill/>
          <a:ln w="9525" cap="flat" cmpd="sng">
            <a:solidFill>
              <a:srgbClr val="BFBFBF"/>
            </a:solidFill>
            <a:prstDash val="solid"/>
            <a:round/>
            <a:headEnd type="none" w="sm" len="sm"/>
            <a:tailEnd type="none" w="sm" len="sm"/>
          </a:ln>
          <a:effectLst>
            <a:outerShdw blurRad="50800" dist="38100" dir="8100000" algn="tr" rotWithShape="0">
              <a:srgbClr val="000000">
                <a:alpha val="40000"/>
              </a:srgbClr>
            </a:outerShdw>
          </a:effectLst>
        </p:spPr>
      </p:pic>
      <p:pic>
        <p:nvPicPr>
          <p:cNvPr id="9" name="Google Shape;259;p28">
            <a:extLst>
              <a:ext uri="{FF2B5EF4-FFF2-40B4-BE49-F238E27FC236}">
                <a16:creationId xmlns:a16="http://schemas.microsoft.com/office/drawing/2014/main" id="{FA015B9D-A33A-4025-A43A-11292D913583}"/>
              </a:ext>
            </a:extLst>
          </p:cNvPr>
          <p:cNvPicPr preferRelativeResize="0"/>
          <p:nvPr/>
        </p:nvPicPr>
        <p:blipFill rotWithShape="1">
          <a:blip r:embed="rId4">
            <a:alphaModFix/>
          </a:blip>
          <a:srcRect/>
          <a:stretch/>
        </p:blipFill>
        <p:spPr>
          <a:xfrm>
            <a:off x="3163019" y="1690778"/>
            <a:ext cx="2245521" cy="3586574"/>
          </a:xfrm>
          <a:prstGeom prst="rect">
            <a:avLst/>
          </a:prstGeom>
          <a:noFill/>
          <a:ln w="9525" cap="flat" cmpd="sng">
            <a:solidFill>
              <a:srgbClr val="BFBFBF"/>
            </a:solidFill>
            <a:prstDash val="solid"/>
            <a:round/>
            <a:headEnd type="none" w="sm" len="sm"/>
            <a:tailEnd type="none" w="sm" len="sm"/>
          </a:ln>
          <a:effectLst>
            <a:outerShdw blurRad="50800" dist="38100" dir="8100000" algn="tr" rotWithShape="0">
              <a:srgbClr val="000000">
                <a:alpha val="40000"/>
              </a:srgbClr>
            </a:outerShdw>
          </a:effectLst>
        </p:spPr>
      </p:pic>
      <p:pic>
        <p:nvPicPr>
          <p:cNvPr id="14" name="Google Shape;278;p30">
            <a:extLst>
              <a:ext uri="{FF2B5EF4-FFF2-40B4-BE49-F238E27FC236}">
                <a16:creationId xmlns:a16="http://schemas.microsoft.com/office/drawing/2014/main" id="{AC0AE30E-095B-45EC-A9CC-DEC43159F28D}"/>
              </a:ext>
            </a:extLst>
          </p:cNvPr>
          <p:cNvPicPr preferRelativeResize="0"/>
          <p:nvPr/>
        </p:nvPicPr>
        <p:blipFill rotWithShape="1">
          <a:blip r:embed="rId5">
            <a:alphaModFix/>
          </a:blip>
          <a:srcRect b="5455"/>
          <a:stretch/>
        </p:blipFill>
        <p:spPr>
          <a:xfrm>
            <a:off x="7083034" y="497589"/>
            <a:ext cx="3078884" cy="4779762"/>
          </a:xfrm>
          <a:prstGeom prst="rect">
            <a:avLst/>
          </a:prstGeom>
          <a:noFill/>
          <a:ln>
            <a:noFill/>
          </a:ln>
          <a:effectLst>
            <a:outerShdw blurRad="152400" dist="50800" dir="5400000" sx="103000" sy="103000" algn="ctr" rotWithShape="0">
              <a:srgbClr val="000000">
                <a:alpha val="42745"/>
              </a:srgbClr>
            </a:outerShdw>
          </a:effectLst>
        </p:spPr>
      </p:pic>
    </p:spTree>
    <p:extLst>
      <p:ext uri="{BB962C8B-B14F-4D97-AF65-F5344CB8AC3E}">
        <p14:creationId xmlns:p14="http://schemas.microsoft.com/office/powerpoint/2010/main" val="1863816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8B2464FB-F369-4D75-B815-8070C82A13FC}"/>
              </a:ext>
            </a:extLst>
          </p:cNvPr>
          <p:cNvGraphicFramePr>
            <a:graphicFrameLocks noGrp="1"/>
          </p:cNvGraphicFramePr>
          <p:nvPr>
            <p:extLst>
              <p:ext uri="{D42A27DB-BD31-4B8C-83A1-F6EECF244321}">
                <p14:modId xmlns:p14="http://schemas.microsoft.com/office/powerpoint/2010/main" val="533585748"/>
              </p:ext>
            </p:extLst>
          </p:nvPr>
        </p:nvGraphicFramePr>
        <p:xfrm>
          <a:off x="571500" y="810756"/>
          <a:ext cx="10789920" cy="5989317"/>
        </p:xfrm>
        <a:graphic>
          <a:graphicData uri="http://schemas.openxmlformats.org/drawingml/2006/table">
            <a:tbl>
              <a:tblPr firstRow="1" bandRow="1">
                <a:tableStyleId>{5C22544A-7EE6-4342-B048-85BDC9FD1C3A}</a:tableStyleId>
              </a:tblPr>
              <a:tblGrid>
                <a:gridCol w="10789920">
                  <a:extLst>
                    <a:ext uri="{9D8B030D-6E8A-4147-A177-3AD203B41FA5}">
                      <a16:colId xmlns:a16="http://schemas.microsoft.com/office/drawing/2014/main" val="1876405550"/>
                    </a:ext>
                  </a:extLst>
                </a:gridCol>
              </a:tblGrid>
              <a:tr h="632412">
                <a:tc>
                  <a:txBody>
                    <a:bodyPr/>
                    <a:lstStyle/>
                    <a:p>
                      <a:r>
                        <a:rPr lang="en-PH" sz="2800" dirty="0"/>
                        <a:t>OBSERVATION NOTES:</a:t>
                      </a:r>
                    </a:p>
                  </a:txBody>
                  <a:tcPr/>
                </a:tc>
                <a:extLst>
                  <a:ext uri="{0D108BD9-81ED-4DB2-BD59-A6C34878D82A}">
                    <a16:rowId xmlns:a16="http://schemas.microsoft.com/office/drawing/2014/main" val="3175248420"/>
                  </a:ext>
                </a:extLst>
              </a:tr>
              <a:tr h="632412">
                <a:tc>
                  <a:txBody>
                    <a:bodyPr/>
                    <a:lstStyle/>
                    <a:p>
                      <a:pPr marL="457200" indent="-457200">
                        <a:buFont typeface="Arial" panose="020B0604020202020204" pitchFamily="34" charset="0"/>
                        <a:buChar char="•"/>
                      </a:pPr>
                      <a:r>
                        <a:rPr lang="en-PH" sz="2800" dirty="0"/>
                        <a:t>The teacher showed enthusiasm in teaching the lesson.</a:t>
                      </a:r>
                    </a:p>
                  </a:txBody>
                  <a:tcPr/>
                </a:tc>
                <a:extLst>
                  <a:ext uri="{0D108BD9-81ED-4DB2-BD59-A6C34878D82A}">
                    <a16:rowId xmlns:a16="http://schemas.microsoft.com/office/drawing/2014/main" val="3704812007"/>
                  </a:ext>
                </a:extLst>
              </a:tr>
              <a:tr h="632412">
                <a:tc>
                  <a:txBody>
                    <a:bodyPr/>
                    <a:lstStyle/>
                    <a:p>
                      <a:pPr marL="457200" indent="-457200">
                        <a:buFont typeface="Arial" panose="020B0604020202020204" pitchFamily="34" charset="0"/>
                        <a:buChar char="•"/>
                      </a:pPr>
                      <a:r>
                        <a:rPr lang="en-PH" sz="2800" dirty="0"/>
                        <a:t>The use of musical instrument motivated the learners to sing joyfully.</a:t>
                      </a:r>
                    </a:p>
                  </a:txBody>
                  <a:tcPr/>
                </a:tc>
                <a:extLst>
                  <a:ext uri="{0D108BD9-81ED-4DB2-BD59-A6C34878D82A}">
                    <a16:rowId xmlns:a16="http://schemas.microsoft.com/office/drawing/2014/main" val="3432515518"/>
                  </a:ext>
                </a:extLst>
              </a:tr>
              <a:tr h="1153223">
                <a:tc>
                  <a:txBody>
                    <a:bodyPr/>
                    <a:lstStyle/>
                    <a:p>
                      <a:pPr marL="457200" indent="-457200">
                        <a:buFont typeface="Arial" panose="020B0604020202020204" pitchFamily="34" charset="0"/>
                        <a:buChar char="•"/>
                      </a:pPr>
                      <a:r>
                        <a:rPr lang="en-PH" sz="2800" dirty="0"/>
                        <a:t>Power point was integrated in the lesson and was used as springboard to further illustrate the lesson.</a:t>
                      </a:r>
                    </a:p>
                  </a:txBody>
                  <a:tcPr/>
                </a:tc>
                <a:extLst>
                  <a:ext uri="{0D108BD9-81ED-4DB2-BD59-A6C34878D82A}">
                    <a16:rowId xmlns:a16="http://schemas.microsoft.com/office/drawing/2014/main" val="1671021155"/>
                  </a:ext>
                </a:extLst>
              </a:tr>
              <a:tr h="1153223">
                <a:tc>
                  <a:txBody>
                    <a:bodyPr/>
                    <a:lstStyle/>
                    <a:p>
                      <a:pPr marL="457200" indent="-457200">
                        <a:buFont typeface="Arial" panose="020B0604020202020204" pitchFamily="34" charset="0"/>
                        <a:buChar char="•"/>
                      </a:pPr>
                      <a:r>
                        <a:rPr lang="en-PH" sz="2800" dirty="0"/>
                        <a:t>Teacher gave the options to the learners on what to choose of ways to solve the elapsed time.</a:t>
                      </a:r>
                    </a:p>
                  </a:txBody>
                  <a:tcPr/>
                </a:tc>
                <a:extLst>
                  <a:ext uri="{0D108BD9-81ED-4DB2-BD59-A6C34878D82A}">
                    <a16:rowId xmlns:a16="http://schemas.microsoft.com/office/drawing/2014/main" val="2527823303"/>
                  </a:ext>
                </a:extLst>
              </a:tr>
              <a:tr h="632412">
                <a:tc>
                  <a:txBody>
                    <a:bodyPr/>
                    <a:lstStyle/>
                    <a:p>
                      <a:pPr marL="457200" indent="-457200">
                        <a:buFont typeface="Arial" panose="020B0604020202020204" pitchFamily="34" charset="0"/>
                        <a:buChar char="•"/>
                      </a:pPr>
                      <a:r>
                        <a:rPr lang="en-PH" sz="2800" dirty="0"/>
                        <a:t>All learners were given the chance to recite.</a:t>
                      </a:r>
                    </a:p>
                  </a:txBody>
                  <a:tcPr/>
                </a:tc>
                <a:extLst>
                  <a:ext uri="{0D108BD9-81ED-4DB2-BD59-A6C34878D82A}">
                    <a16:rowId xmlns:a16="http://schemas.microsoft.com/office/drawing/2014/main" val="4121591728"/>
                  </a:ext>
                </a:extLst>
              </a:tr>
              <a:tr h="1153223">
                <a:tc>
                  <a:txBody>
                    <a:bodyPr/>
                    <a:lstStyle/>
                    <a:p>
                      <a:pPr marL="457200" indent="-457200">
                        <a:buFont typeface="Arial" panose="020B0604020202020204" pitchFamily="34" charset="0"/>
                        <a:buChar char="•"/>
                      </a:pPr>
                      <a:r>
                        <a:rPr lang="en-PH" sz="2800" dirty="0"/>
                        <a:t>I suggest that you should have called all your learners since they are only 13 and your wide room can accommodate them all.</a:t>
                      </a:r>
                    </a:p>
                  </a:txBody>
                  <a:tcPr/>
                </a:tc>
                <a:extLst>
                  <a:ext uri="{0D108BD9-81ED-4DB2-BD59-A6C34878D82A}">
                    <a16:rowId xmlns:a16="http://schemas.microsoft.com/office/drawing/2014/main" val="1213023918"/>
                  </a:ext>
                </a:extLst>
              </a:tr>
            </a:tbl>
          </a:graphicData>
        </a:graphic>
      </p:graphicFrame>
      <p:sp>
        <p:nvSpPr>
          <p:cNvPr id="3" name="TextBox 2">
            <a:extLst>
              <a:ext uri="{FF2B5EF4-FFF2-40B4-BE49-F238E27FC236}">
                <a16:creationId xmlns:a16="http://schemas.microsoft.com/office/drawing/2014/main" id="{09CB3B17-32A1-4E4F-A9E7-07C80D18B7C3}"/>
              </a:ext>
            </a:extLst>
          </p:cNvPr>
          <p:cNvSpPr txBox="1"/>
          <p:nvPr/>
        </p:nvSpPr>
        <p:spPr>
          <a:xfrm>
            <a:off x="0" y="148590"/>
            <a:ext cx="5097780" cy="707886"/>
          </a:xfrm>
          <a:prstGeom prst="rect">
            <a:avLst/>
          </a:prstGeom>
          <a:noFill/>
        </p:spPr>
        <p:txBody>
          <a:bodyPr wrap="square" rtlCol="0">
            <a:spAutoFit/>
          </a:bodyPr>
          <a:lstStyle/>
          <a:p>
            <a:r>
              <a:rPr lang="en-PH" sz="4000" dirty="0"/>
              <a:t>PRACTICE 2:</a:t>
            </a:r>
          </a:p>
        </p:txBody>
      </p:sp>
    </p:spTree>
    <p:extLst>
      <p:ext uri="{BB962C8B-B14F-4D97-AF65-F5344CB8AC3E}">
        <p14:creationId xmlns:p14="http://schemas.microsoft.com/office/powerpoint/2010/main" val="2400481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424A95C-D689-4133-8339-700B59508907}"/>
              </a:ext>
            </a:extLst>
          </p:cNvPr>
          <p:cNvGraphicFramePr>
            <a:graphicFrameLocks noGrp="1"/>
          </p:cNvGraphicFramePr>
          <p:nvPr>
            <p:extLst>
              <p:ext uri="{D42A27DB-BD31-4B8C-83A1-F6EECF244321}">
                <p14:modId xmlns:p14="http://schemas.microsoft.com/office/powerpoint/2010/main" val="494741890"/>
              </p:ext>
            </p:extLst>
          </p:nvPr>
        </p:nvGraphicFramePr>
        <p:xfrm>
          <a:off x="603885" y="651511"/>
          <a:ext cx="10984230" cy="5929410"/>
        </p:xfrm>
        <a:graphic>
          <a:graphicData uri="http://schemas.openxmlformats.org/drawingml/2006/table">
            <a:tbl>
              <a:tblPr firstRow="1" bandRow="1">
                <a:tableStyleId>{5C22544A-7EE6-4342-B048-85BDC9FD1C3A}</a:tableStyleId>
              </a:tblPr>
              <a:tblGrid>
                <a:gridCol w="10984230">
                  <a:extLst>
                    <a:ext uri="{9D8B030D-6E8A-4147-A177-3AD203B41FA5}">
                      <a16:colId xmlns:a16="http://schemas.microsoft.com/office/drawing/2014/main" val="411810866"/>
                    </a:ext>
                  </a:extLst>
                </a:gridCol>
              </a:tblGrid>
              <a:tr h="455997">
                <a:tc>
                  <a:txBody>
                    <a:bodyPr/>
                    <a:lstStyle/>
                    <a:p>
                      <a:r>
                        <a:rPr lang="en-PH" dirty="0"/>
                        <a:t>INDICATORS:</a:t>
                      </a:r>
                    </a:p>
                  </a:txBody>
                  <a:tcPr/>
                </a:tc>
                <a:extLst>
                  <a:ext uri="{0D108BD9-81ED-4DB2-BD59-A6C34878D82A}">
                    <a16:rowId xmlns:a16="http://schemas.microsoft.com/office/drawing/2014/main" val="4071746040"/>
                  </a:ext>
                </a:extLst>
              </a:tr>
              <a:tr h="1688487">
                <a:tc>
                  <a:txBody>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lang="en-US" sz="2400" b="1" spc="-5" dirty="0">
                          <a:latin typeface="Arial"/>
                          <a:cs typeface="Arial"/>
                        </a:rPr>
                        <a:t>4. E</a:t>
                      </a:r>
                      <a:r>
                        <a:rPr lang="en-US" sz="2400" b="1" spc="5" dirty="0">
                          <a:latin typeface="Arial"/>
                          <a:cs typeface="Arial"/>
                        </a:rPr>
                        <a:t>s</a:t>
                      </a:r>
                      <a:r>
                        <a:rPr lang="en-US" sz="2400" b="1" spc="-10" dirty="0">
                          <a:latin typeface="Arial"/>
                          <a:cs typeface="Arial"/>
                        </a:rPr>
                        <a:t>t</a:t>
                      </a:r>
                      <a:r>
                        <a:rPr lang="en-US" sz="2400" b="1" spc="5" dirty="0">
                          <a:latin typeface="Arial"/>
                          <a:cs typeface="Arial"/>
                        </a:rPr>
                        <a:t>a</a:t>
                      </a:r>
                      <a:r>
                        <a:rPr lang="en-US" sz="2400" b="1" spc="-5" dirty="0">
                          <a:latin typeface="Arial"/>
                          <a:cs typeface="Arial"/>
                        </a:rPr>
                        <a:t>b</a:t>
                      </a:r>
                      <a:r>
                        <a:rPr lang="en-US" sz="2400" b="1" spc="-10" dirty="0">
                          <a:latin typeface="Arial"/>
                          <a:cs typeface="Arial"/>
                        </a:rPr>
                        <a:t>l</a:t>
                      </a:r>
                      <a:r>
                        <a:rPr lang="en-US" sz="2400" b="1" spc="-15" dirty="0">
                          <a:latin typeface="Arial"/>
                          <a:cs typeface="Arial"/>
                        </a:rPr>
                        <a:t>i</a:t>
                      </a:r>
                      <a:r>
                        <a:rPr lang="en-US" sz="2400" b="1" spc="-5" dirty="0">
                          <a:latin typeface="Arial"/>
                          <a:cs typeface="Arial"/>
                        </a:rPr>
                        <a:t>s</a:t>
                      </a:r>
                      <a:r>
                        <a:rPr lang="en-US" sz="2400" b="1" spc="-10" dirty="0">
                          <a:latin typeface="Arial"/>
                          <a:cs typeface="Arial"/>
                        </a:rPr>
                        <a:t>h</a:t>
                      </a:r>
                      <a:r>
                        <a:rPr lang="en-US" sz="2400" b="1" spc="-20" dirty="0">
                          <a:latin typeface="Arial"/>
                          <a:cs typeface="Arial"/>
                        </a:rPr>
                        <a:t> </a:t>
                      </a:r>
                      <a:r>
                        <a:rPr lang="en-US" sz="2400" b="1" spc="-15" dirty="0">
                          <a:latin typeface="Arial"/>
                          <a:cs typeface="Arial"/>
                        </a:rPr>
                        <a:t>s</a:t>
                      </a:r>
                      <a:r>
                        <a:rPr lang="en-US" sz="2400" b="1" spc="5" dirty="0">
                          <a:latin typeface="Arial"/>
                          <a:cs typeface="Arial"/>
                        </a:rPr>
                        <a:t>a</a:t>
                      </a:r>
                      <a:r>
                        <a:rPr lang="en-US" sz="2400" b="1" spc="-10" dirty="0">
                          <a:latin typeface="Arial"/>
                          <a:cs typeface="Arial"/>
                        </a:rPr>
                        <a:t>f</a:t>
                      </a:r>
                      <a:r>
                        <a:rPr lang="en-US" sz="2400" b="1" spc="0" dirty="0">
                          <a:latin typeface="Arial"/>
                          <a:cs typeface="Arial"/>
                        </a:rPr>
                        <a:t>e</a:t>
                      </a:r>
                      <a:r>
                        <a:rPr lang="en-US" sz="2400" b="1" spc="-20" dirty="0">
                          <a:latin typeface="Arial"/>
                          <a:cs typeface="Arial"/>
                        </a:rPr>
                        <a:t> </a:t>
                      </a:r>
                      <a:r>
                        <a:rPr lang="en-US" sz="2400" b="1" spc="5" dirty="0">
                          <a:latin typeface="Arial"/>
                          <a:cs typeface="Arial"/>
                        </a:rPr>
                        <a:t>a</a:t>
                      </a:r>
                      <a:r>
                        <a:rPr lang="en-US" sz="2400" b="1" spc="-25" dirty="0">
                          <a:latin typeface="Arial"/>
                          <a:cs typeface="Arial"/>
                        </a:rPr>
                        <a:t>n</a:t>
                      </a:r>
                      <a:r>
                        <a:rPr lang="en-US" sz="2400" b="1" spc="-10" dirty="0">
                          <a:latin typeface="Arial"/>
                          <a:cs typeface="Arial"/>
                        </a:rPr>
                        <a:t>d</a:t>
                      </a:r>
                      <a:r>
                        <a:rPr lang="en-US" sz="2400" b="1" spc="-20" dirty="0">
                          <a:latin typeface="Arial"/>
                          <a:cs typeface="Arial"/>
                        </a:rPr>
                        <a:t> </a:t>
                      </a:r>
                      <a:r>
                        <a:rPr lang="en-US" sz="2400" b="1" spc="5" dirty="0">
                          <a:latin typeface="Arial"/>
                          <a:cs typeface="Arial"/>
                        </a:rPr>
                        <a:t>se</a:t>
                      </a:r>
                      <a:r>
                        <a:rPr lang="en-US" sz="2400" b="1" spc="-30" dirty="0">
                          <a:latin typeface="Arial"/>
                          <a:cs typeface="Arial"/>
                        </a:rPr>
                        <a:t>c</a:t>
                      </a:r>
                      <a:r>
                        <a:rPr lang="en-US" sz="2400" b="1" spc="-5" dirty="0">
                          <a:latin typeface="Arial"/>
                          <a:cs typeface="Arial"/>
                        </a:rPr>
                        <a:t>u</a:t>
                      </a:r>
                      <a:r>
                        <a:rPr lang="en-US" sz="2400" b="1" spc="-10" dirty="0">
                          <a:latin typeface="Arial"/>
                          <a:cs typeface="Arial"/>
                        </a:rPr>
                        <a:t>r</a:t>
                      </a:r>
                      <a:r>
                        <a:rPr lang="en-US" sz="2400" b="1" spc="0" dirty="0">
                          <a:latin typeface="Arial"/>
                          <a:cs typeface="Arial"/>
                        </a:rPr>
                        <a:t>e </a:t>
                      </a:r>
                      <a:r>
                        <a:rPr lang="en-US" sz="2400" b="1" spc="-15" dirty="0">
                          <a:latin typeface="Arial"/>
                          <a:cs typeface="Arial"/>
                        </a:rPr>
                        <a:t>l</a:t>
                      </a:r>
                      <a:r>
                        <a:rPr lang="en-US" sz="2400" b="1" spc="5" dirty="0">
                          <a:latin typeface="Arial"/>
                          <a:cs typeface="Arial"/>
                        </a:rPr>
                        <a:t>e</a:t>
                      </a:r>
                      <a:r>
                        <a:rPr lang="en-US" sz="2400" b="1" spc="-1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i</a:t>
                      </a:r>
                      <a:r>
                        <a:rPr lang="en-US" sz="2400" b="1" spc="-5" dirty="0">
                          <a:latin typeface="Arial"/>
                          <a:cs typeface="Arial"/>
                        </a:rPr>
                        <a:t>n</a:t>
                      </a:r>
                      <a:r>
                        <a:rPr lang="en-US" sz="2400" b="1" spc="-10" dirty="0">
                          <a:latin typeface="Arial"/>
                          <a:cs typeface="Arial"/>
                        </a:rPr>
                        <a:t>g</a:t>
                      </a:r>
                      <a:r>
                        <a:rPr lang="en-US" sz="2400" b="1" spc="-20" dirty="0">
                          <a:latin typeface="Arial"/>
                          <a:cs typeface="Arial"/>
                        </a:rPr>
                        <a:t> </a:t>
                      </a:r>
                      <a:r>
                        <a:rPr lang="en-US" sz="2400" b="1" spc="-15" dirty="0">
                          <a:latin typeface="Arial"/>
                          <a:cs typeface="Arial"/>
                        </a:rPr>
                        <a:t>e</a:t>
                      </a:r>
                      <a:r>
                        <a:rPr lang="en-US" sz="2400" b="1" spc="-5" dirty="0">
                          <a:latin typeface="Arial"/>
                          <a:cs typeface="Arial"/>
                        </a:rPr>
                        <a:t>n</a:t>
                      </a:r>
                      <a:r>
                        <a:rPr lang="en-US" sz="2400" b="1" spc="-15" dirty="0">
                          <a:latin typeface="Arial"/>
                          <a:cs typeface="Arial"/>
                        </a:rPr>
                        <a:t>v</a:t>
                      </a:r>
                      <a:r>
                        <a:rPr lang="en-US" sz="2400" b="1" spc="-35" dirty="0">
                          <a:latin typeface="Arial"/>
                          <a:cs typeface="Arial"/>
                        </a:rPr>
                        <a:t>i</a:t>
                      </a:r>
                      <a:r>
                        <a:rPr lang="en-US" sz="2400" b="1" spc="-10" dirty="0">
                          <a:latin typeface="Arial"/>
                          <a:cs typeface="Arial"/>
                        </a:rPr>
                        <a:t>r</a:t>
                      </a:r>
                      <a:r>
                        <a:rPr lang="en-US" sz="2400" b="1" spc="-5" dirty="0">
                          <a:latin typeface="Arial"/>
                          <a:cs typeface="Arial"/>
                        </a:rPr>
                        <a:t>on</a:t>
                      </a:r>
                      <a:r>
                        <a:rPr lang="en-US" sz="2400" b="1" spc="-15" dirty="0">
                          <a:latin typeface="Arial"/>
                          <a:cs typeface="Arial"/>
                        </a:rPr>
                        <a:t>me</a:t>
                      </a:r>
                      <a:r>
                        <a:rPr lang="en-US" sz="2400" b="1" spc="-5" dirty="0">
                          <a:latin typeface="Arial"/>
                          <a:cs typeface="Arial"/>
                        </a:rPr>
                        <a:t>n</a:t>
                      </a:r>
                      <a:r>
                        <a:rPr lang="en-US" sz="2400" b="1" spc="-10" dirty="0">
                          <a:latin typeface="Arial"/>
                          <a:cs typeface="Arial"/>
                        </a:rPr>
                        <a:t>t</a:t>
                      </a:r>
                      <a:r>
                        <a:rPr lang="en-US" sz="2400" b="1" spc="0" dirty="0">
                          <a:latin typeface="Arial"/>
                          <a:cs typeface="Arial"/>
                        </a:rPr>
                        <a:t>s </a:t>
                      </a:r>
                      <a:r>
                        <a:rPr lang="en-US" sz="2400" b="1" spc="-15" dirty="0">
                          <a:latin typeface="Arial"/>
                          <a:cs typeface="Arial"/>
                        </a:rPr>
                        <a:t>t</a:t>
                      </a:r>
                      <a:r>
                        <a:rPr lang="en-US" sz="2400" b="1" spc="-10" dirty="0">
                          <a:latin typeface="Arial"/>
                          <a:cs typeface="Arial"/>
                        </a:rPr>
                        <a:t>o </a:t>
                      </a:r>
                      <a:r>
                        <a:rPr lang="en-US" sz="2400" b="1" spc="5" dirty="0">
                          <a:latin typeface="Arial"/>
                          <a:cs typeface="Arial"/>
                        </a:rPr>
                        <a:t>e</a:t>
                      </a:r>
                      <a:r>
                        <a:rPr lang="en-US" sz="2400" b="1" spc="-5" dirty="0">
                          <a:latin typeface="Arial"/>
                          <a:cs typeface="Arial"/>
                        </a:rPr>
                        <a:t>nh</a:t>
                      </a:r>
                      <a:r>
                        <a:rPr lang="en-US" sz="2400" b="1" spc="-15" dirty="0">
                          <a:latin typeface="Arial"/>
                          <a:cs typeface="Arial"/>
                        </a:rPr>
                        <a:t>a</a:t>
                      </a:r>
                      <a:r>
                        <a:rPr lang="en-US" sz="2400" b="1" spc="-5" dirty="0">
                          <a:latin typeface="Arial"/>
                          <a:cs typeface="Arial"/>
                        </a:rPr>
                        <a:t>n</a:t>
                      </a:r>
                      <a:r>
                        <a:rPr lang="en-US" sz="2400" b="1" spc="-15" dirty="0">
                          <a:latin typeface="Arial"/>
                          <a:cs typeface="Arial"/>
                        </a:rPr>
                        <a:t>c</a:t>
                      </a:r>
                      <a:r>
                        <a:rPr lang="en-US" sz="2400" b="1" spc="0" dirty="0">
                          <a:latin typeface="Arial"/>
                          <a:cs typeface="Arial"/>
                        </a:rPr>
                        <a:t>e</a:t>
                      </a:r>
                      <a:r>
                        <a:rPr lang="en-US" sz="2400" b="1" spc="-20" dirty="0">
                          <a:latin typeface="Arial"/>
                          <a:cs typeface="Arial"/>
                        </a:rPr>
                        <a:t> </a:t>
                      </a:r>
                      <a:r>
                        <a:rPr lang="en-US" sz="2400" b="1" spc="-15" dirty="0">
                          <a:latin typeface="Arial"/>
                          <a:cs typeface="Arial"/>
                        </a:rPr>
                        <a:t>l</a:t>
                      </a:r>
                      <a:r>
                        <a:rPr lang="en-US" sz="2400" b="1" spc="0" dirty="0">
                          <a:latin typeface="Arial"/>
                          <a:cs typeface="Arial"/>
                        </a:rPr>
                        <a:t>e</a:t>
                      </a:r>
                      <a:r>
                        <a:rPr lang="en-US" sz="2400" b="1" spc="-1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i</a:t>
                      </a:r>
                      <a:r>
                        <a:rPr lang="en-US" sz="2400" b="1" spc="-25" dirty="0">
                          <a:latin typeface="Arial"/>
                          <a:cs typeface="Arial"/>
                        </a:rPr>
                        <a:t>n</a:t>
                      </a:r>
                      <a:r>
                        <a:rPr lang="en-US" sz="2400" b="1" spc="-10" dirty="0">
                          <a:latin typeface="Arial"/>
                          <a:cs typeface="Arial"/>
                        </a:rPr>
                        <a:t>g t</a:t>
                      </a:r>
                      <a:r>
                        <a:rPr lang="en-US" sz="2400" b="1" spc="-5" dirty="0">
                          <a:latin typeface="Arial"/>
                          <a:cs typeface="Arial"/>
                        </a:rPr>
                        <a:t>h</a:t>
                      </a:r>
                      <a:r>
                        <a:rPr lang="en-US" sz="2400" b="1" spc="-10" dirty="0">
                          <a:latin typeface="Arial"/>
                          <a:cs typeface="Arial"/>
                        </a:rPr>
                        <a:t>r</a:t>
                      </a:r>
                      <a:r>
                        <a:rPr lang="en-US" sz="2400" b="1" spc="0" dirty="0">
                          <a:latin typeface="Arial"/>
                          <a:cs typeface="Arial"/>
                        </a:rPr>
                        <a:t>o</a:t>
                      </a:r>
                      <a:r>
                        <a:rPr lang="en-US" sz="2400" b="1" spc="-25" dirty="0">
                          <a:latin typeface="Arial"/>
                          <a:cs typeface="Arial"/>
                        </a:rPr>
                        <a:t>u</a:t>
                      </a:r>
                      <a:r>
                        <a:rPr lang="en-US" sz="2400" b="1" spc="-5" dirty="0">
                          <a:latin typeface="Arial"/>
                          <a:cs typeface="Arial"/>
                        </a:rPr>
                        <a:t>g</a:t>
                      </a:r>
                      <a:r>
                        <a:rPr lang="en-US" sz="2400" b="1" spc="-10" dirty="0">
                          <a:latin typeface="Arial"/>
                          <a:cs typeface="Arial"/>
                        </a:rPr>
                        <a:t>h</a:t>
                      </a:r>
                      <a:r>
                        <a:rPr lang="en-US" sz="2400" b="1" spc="-40" dirty="0">
                          <a:latin typeface="Arial"/>
                          <a:cs typeface="Arial"/>
                        </a:rPr>
                        <a:t> </a:t>
                      </a:r>
                      <a:r>
                        <a:rPr lang="en-US" sz="2400" b="1" spc="-10" dirty="0">
                          <a:latin typeface="Arial"/>
                          <a:cs typeface="Arial"/>
                        </a:rPr>
                        <a:t>t</a:t>
                      </a:r>
                      <a:r>
                        <a:rPr lang="en-US" sz="2400" b="1" spc="-5" dirty="0">
                          <a:latin typeface="Arial"/>
                          <a:cs typeface="Arial"/>
                        </a:rPr>
                        <a:t>h</a:t>
                      </a:r>
                      <a:r>
                        <a:rPr lang="en-US" sz="2400" b="1" spc="0" dirty="0">
                          <a:latin typeface="Arial"/>
                          <a:cs typeface="Arial"/>
                        </a:rPr>
                        <a:t>e</a:t>
                      </a:r>
                      <a:r>
                        <a:rPr lang="en-US" sz="2400" b="1" spc="-15" dirty="0">
                          <a:latin typeface="Arial"/>
                          <a:cs typeface="Arial"/>
                        </a:rPr>
                        <a:t> </a:t>
                      </a:r>
                      <a:r>
                        <a:rPr lang="en-US" sz="2400" b="1" spc="5" dirty="0">
                          <a:latin typeface="Arial"/>
                          <a:cs typeface="Arial"/>
                        </a:rPr>
                        <a:t>c</a:t>
                      </a:r>
                      <a:r>
                        <a:rPr lang="en-US" sz="2400" b="1" spc="-5" dirty="0">
                          <a:latin typeface="Arial"/>
                          <a:cs typeface="Arial"/>
                        </a:rPr>
                        <a:t>o</a:t>
                      </a:r>
                      <a:r>
                        <a:rPr lang="en-US" sz="2400" b="1" spc="-25" dirty="0">
                          <a:latin typeface="Arial"/>
                          <a:cs typeface="Arial"/>
                        </a:rPr>
                        <a:t>n</a:t>
                      </a:r>
                      <a:r>
                        <a:rPr lang="en-US" sz="2400" b="1" spc="5" dirty="0">
                          <a:latin typeface="Arial"/>
                          <a:cs typeface="Arial"/>
                        </a:rPr>
                        <a:t>s</a:t>
                      </a:r>
                      <a:r>
                        <a:rPr lang="en-US" sz="2400" b="1" spc="-15" dirty="0">
                          <a:latin typeface="Arial"/>
                          <a:cs typeface="Arial"/>
                        </a:rPr>
                        <a:t>is</a:t>
                      </a:r>
                      <a:r>
                        <a:rPr lang="en-US" sz="2400" b="1" spc="-10" dirty="0">
                          <a:latin typeface="Arial"/>
                          <a:cs typeface="Arial"/>
                        </a:rPr>
                        <a:t>t</a:t>
                      </a:r>
                      <a:r>
                        <a:rPr lang="en-US" sz="2400" b="1" spc="-15" dirty="0">
                          <a:latin typeface="Arial"/>
                          <a:cs typeface="Arial"/>
                        </a:rPr>
                        <a:t>e</a:t>
                      </a:r>
                      <a:r>
                        <a:rPr lang="en-US" sz="2400" b="1" spc="-5" dirty="0">
                          <a:latin typeface="Arial"/>
                          <a:cs typeface="Arial"/>
                        </a:rPr>
                        <a:t>nt</a:t>
                      </a:r>
                      <a:r>
                        <a:rPr lang="en-US" sz="2400" b="1" spc="-15" dirty="0">
                          <a:latin typeface="Arial"/>
                          <a:cs typeface="Arial"/>
                        </a:rPr>
                        <a:t> i</a:t>
                      </a:r>
                      <a:r>
                        <a:rPr lang="en-US" sz="2400" b="1" spc="-30" dirty="0">
                          <a:latin typeface="Arial"/>
                          <a:cs typeface="Arial"/>
                        </a:rPr>
                        <a:t>m</a:t>
                      </a:r>
                      <a:r>
                        <a:rPr lang="en-US" sz="2400" b="1" spc="-25" dirty="0">
                          <a:latin typeface="Arial"/>
                          <a:cs typeface="Arial"/>
                        </a:rPr>
                        <a:t>p</a:t>
                      </a:r>
                      <a:r>
                        <a:rPr lang="en-US" sz="2400" b="1" spc="-15" dirty="0">
                          <a:latin typeface="Arial"/>
                          <a:cs typeface="Arial"/>
                        </a:rPr>
                        <a:t>l</a:t>
                      </a:r>
                      <a:r>
                        <a:rPr lang="en-US" sz="2400" b="1" spc="5" dirty="0">
                          <a:latin typeface="Arial"/>
                          <a:cs typeface="Arial"/>
                        </a:rPr>
                        <a:t>e</a:t>
                      </a:r>
                      <a:r>
                        <a:rPr lang="en-US" sz="2400" b="1" spc="-20" dirty="0">
                          <a:latin typeface="Arial"/>
                          <a:cs typeface="Arial"/>
                        </a:rPr>
                        <a:t>m</a:t>
                      </a:r>
                      <a:r>
                        <a:rPr lang="en-US" sz="2400" b="1" spc="10" dirty="0">
                          <a:latin typeface="Arial"/>
                          <a:cs typeface="Arial"/>
                        </a:rPr>
                        <a:t>e</a:t>
                      </a:r>
                      <a:r>
                        <a:rPr lang="en-US" sz="2400" b="1" spc="-25" dirty="0">
                          <a:latin typeface="Arial"/>
                          <a:cs typeface="Arial"/>
                        </a:rPr>
                        <a:t>n</a:t>
                      </a:r>
                      <a:r>
                        <a:rPr lang="en-US" sz="2400" b="1" spc="-10" dirty="0">
                          <a:latin typeface="Arial"/>
                          <a:cs typeface="Arial"/>
                        </a:rPr>
                        <a:t>t</a:t>
                      </a:r>
                      <a:r>
                        <a:rPr lang="en-US" sz="2400" b="1" spc="5" dirty="0">
                          <a:latin typeface="Arial"/>
                          <a:cs typeface="Arial"/>
                        </a:rPr>
                        <a:t>a</a:t>
                      </a:r>
                      <a:r>
                        <a:rPr lang="en-US" sz="2400" b="1" spc="-10" dirty="0">
                          <a:latin typeface="Arial"/>
                          <a:cs typeface="Arial"/>
                        </a:rPr>
                        <a:t>t</a:t>
                      </a:r>
                      <a:r>
                        <a:rPr lang="en-US" sz="2400" b="1" spc="-15" dirty="0">
                          <a:latin typeface="Arial"/>
                          <a:cs typeface="Arial"/>
                        </a:rPr>
                        <a:t>i</a:t>
                      </a:r>
                      <a:r>
                        <a:rPr lang="en-US" sz="2400" b="1" spc="-5" dirty="0">
                          <a:latin typeface="Arial"/>
                          <a:cs typeface="Arial"/>
                        </a:rPr>
                        <a:t>o</a:t>
                      </a:r>
                      <a:r>
                        <a:rPr lang="en-US" sz="2400" b="1" spc="-10" dirty="0">
                          <a:latin typeface="Arial"/>
                          <a:cs typeface="Arial"/>
                        </a:rPr>
                        <a:t>n </a:t>
                      </a:r>
                      <a:r>
                        <a:rPr lang="en-US" sz="2400" b="1" spc="-25" dirty="0">
                          <a:latin typeface="Arial"/>
                          <a:cs typeface="Arial"/>
                        </a:rPr>
                        <a:t>o</a:t>
                      </a:r>
                      <a:r>
                        <a:rPr lang="en-US" sz="2400" b="1" spc="0" dirty="0">
                          <a:latin typeface="Arial"/>
                          <a:cs typeface="Arial"/>
                        </a:rPr>
                        <a:t>f</a:t>
                      </a:r>
                      <a:r>
                        <a:rPr lang="en-US" sz="2400" b="1" spc="-15" dirty="0">
                          <a:latin typeface="Arial"/>
                          <a:cs typeface="Arial"/>
                        </a:rPr>
                        <a:t> </a:t>
                      </a:r>
                      <a:r>
                        <a:rPr lang="en-US" sz="2400" b="1" spc="-25" dirty="0">
                          <a:latin typeface="Arial"/>
                          <a:cs typeface="Arial"/>
                        </a:rPr>
                        <a:t>p</a:t>
                      </a:r>
                      <a:r>
                        <a:rPr lang="en-US" sz="2400" b="1" spc="-5" dirty="0">
                          <a:latin typeface="Arial"/>
                          <a:cs typeface="Arial"/>
                        </a:rPr>
                        <a:t>o</a:t>
                      </a:r>
                      <a:r>
                        <a:rPr lang="en-US" sz="2400" b="1" spc="-10" dirty="0">
                          <a:latin typeface="Arial"/>
                          <a:cs typeface="Arial"/>
                        </a:rPr>
                        <a:t>l</a:t>
                      </a:r>
                      <a:r>
                        <a:rPr lang="en-US" sz="2400" b="1" spc="-15" dirty="0">
                          <a:latin typeface="Arial"/>
                          <a:cs typeface="Arial"/>
                        </a:rPr>
                        <a:t>i</a:t>
                      </a:r>
                      <a:r>
                        <a:rPr lang="en-US" sz="2400" b="1" spc="5" dirty="0">
                          <a:latin typeface="Arial"/>
                          <a:cs typeface="Arial"/>
                        </a:rPr>
                        <a:t>c</a:t>
                      </a:r>
                      <a:r>
                        <a:rPr lang="en-US" sz="2400" b="1" spc="-15" dirty="0">
                          <a:latin typeface="Arial"/>
                          <a:cs typeface="Arial"/>
                        </a:rPr>
                        <a:t>i</a:t>
                      </a:r>
                      <a:r>
                        <a:rPr lang="en-US" sz="2400" b="1" spc="-5" dirty="0">
                          <a:latin typeface="Arial"/>
                          <a:cs typeface="Arial"/>
                        </a:rPr>
                        <a:t>e</a:t>
                      </a:r>
                      <a:r>
                        <a:rPr lang="en-US" sz="2400" b="1" spc="5" dirty="0">
                          <a:latin typeface="Arial"/>
                          <a:cs typeface="Arial"/>
                        </a:rPr>
                        <a:t>s</a:t>
                      </a:r>
                      <a:r>
                        <a:rPr lang="en-US" sz="2400" b="1" spc="-5" dirty="0">
                          <a:latin typeface="Arial"/>
                          <a:cs typeface="Arial"/>
                        </a:rPr>
                        <a:t>, g</a:t>
                      </a:r>
                      <a:r>
                        <a:rPr lang="en-US" sz="2400" b="1" spc="-15" dirty="0">
                          <a:latin typeface="Arial"/>
                          <a:cs typeface="Arial"/>
                        </a:rPr>
                        <a:t>ui</a:t>
                      </a:r>
                      <a:r>
                        <a:rPr lang="en-US" sz="2400" b="1" spc="-5" dirty="0">
                          <a:latin typeface="Arial"/>
                          <a:cs typeface="Arial"/>
                        </a:rPr>
                        <a:t>d</a:t>
                      </a:r>
                      <a:r>
                        <a:rPr lang="en-US" sz="2400" b="1" spc="5" dirty="0">
                          <a:latin typeface="Arial"/>
                          <a:cs typeface="Arial"/>
                        </a:rPr>
                        <a:t>e</a:t>
                      </a:r>
                      <a:r>
                        <a:rPr lang="en-US" sz="2400" b="1" spc="-35" dirty="0">
                          <a:latin typeface="Arial"/>
                          <a:cs typeface="Arial"/>
                        </a:rPr>
                        <a:t>l</a:t>
                      </a:r>
                      <a:r>
                        <a:rPr lang="en-US" sz="2400" b="1" spc="-15" dirty="0">
                          <a:latin typeface="Arial"/>
                          <a:cs typeface="Arial"/>
                        </a:rPr>
                        <a:t>i</a:t>
                      </a:r>
                      <a:r>
                        <a:rPr lang="en-US" sz="2400" b="1" spc="-5" dirty="0">
                          <a:latin typeface="Arial"/>
                          <a:cs typeface="Arial"/>
                        </a:rPr>
                        <a:t>n</a:t>
                      </a:r>
                      <a:r>
                        <a:rPr lang="en-US" sz="2400" b="1" spc="-15" dirty="0">
                          <a:latin typeface="Arial"/>
                          <a:cs typeface="Arial"/>
                        </a:rPr>
                        <a:t>e</a:t>
                      </a:r>
                      <a:r>
                        <a:rPr lang="en-US" sz="2400" b="1" spc="0" dirty="0">
                          <a:latin typeface="Arial"/>
                          <a:cs typeface="Arial"/>
                        </a:rPr>
                        <a:t>s </a:t>
                      </a:r>
                      <a:r>
                        <a:rPr lang="en-US" sz="2400" b="1" spc="5" dirty="0">
                          <a:latin typeface="Arial"/>
                          <a:cs typeface="Arial"/>
                        </a:rPr>
                        <a:t>a</a:t>
                      </a:r>
                      <a:r>
                        <a:rPr lang="en-US" sz="2400" b="1" spc="-5" dirty="0">
                          <a:latin typeface="Arial"/>
                          <a:cs typeface="Arial"/>
                        </a:rPr>
                        <a:t>n</a:t>
                      </a:r>
                      <a:r>
                        <a:rPr lang="en-US" sz="2400" b="1" spc="-10" dirty="0">
                          <a:latin typeface="Arial"/>
                          <a:cs typeface="Arial"/>
                        </a:rPr>
                        <a:t>d</a:t>
                      </a:r>
                      <a:r>
                        <a:rPr lang="en-US" sz="2400" b="1" spc="-20" dirty="0">
                          <a:latin typeface="Arial"/>
                          <a:cs typeface="Arial"/>
                        </a:rPr>
                        <a:t> </a:t>
                      </a:r>
                      <a:r>
                        <a:rPr lang="en-US" sz="2400" b="1" spc="-5" dirty="0">
                          <a:latin typeface="Arial"/>
                          <a:cs typeface="Arial"/>
                        </a:rPr>
                        <a:t>p</a:t>
                      </a:r>
                      <a:r>
                        <a:rPr lang="en-US" sz="2400" b="1" spc="-10" dirty="0">
                          <a:latin typeface="Arial"/>
                          <a:cs typeface="Arial"/>
                        </a:rPr>
                        <a:t>r</a:t>
                      </a:r>
                      <a:r>
                        <a:rPr lang="en-US" sz="2400" b="1" spc="-25" dirty="0">
                          <a:latin typeface="Arial"/>
                          <a:cs typeface="Arial"/>
                        </a:rPr>
                        <a:t>o</a:t>
                      </a:r>
                      <a:r>
                        <a:rPr lang="en-US" sz="2400" b="1" spc="5" dirty="0">
                          <a:latin typeface="Arial"/>
                          <a:cs typeface="Arial"/>
                        </a:rPr>
                        <a:t>c</a:t>
                      </a:r>
                      <a:r>
                        <a:rPr lang="en-US" sz="2400" b="1" spc="-15" dirty="0">
                          <a:latin typeface="Arial"/>
                          <a:cs typeface="Arial"/>
                        </a:rPr>
                        <a:t>e</a:t>
                      </a:r>
                      <a:r>
                        <a:rPr lang="en-US" sz="2400" b="1" spc="-20" dirty="0">
                          <a:latin typeface="Arial"/>
                          <a:cs typeface="Arial"/>
                        </a:rPr>
                        <a:t>d</a:t>
                      </a:r>
                      <a:r>
                        <a:rPr lang="en-US" sz="2400" b="1" spc="-5" dirty="0">
                          <a:latin typeface="Arial"/>
                          <a:cs typeface="Arial"/>
                        </a:rPr>
                        <a:t>u</a:t>
                      </a:r>
                      <a:r>
                        <a:rPr lang="en-US" sz="2400" b="1" spc="-10" dirty="0">
                          <a:latin typeface="Arial"/>
                          <a:cs typeface="Arial"/>
                        </a:rPr>
                        <a:t>r</a:t>
                      </a:r>
                      <a:r>
                        <a:rPr lang="en-US" sz="2400" b="1" spc="5" dirty="0">
                          <a:latin typeface="Arial"/>
                          <a:cs typeface="Arial"/>
                        </a:rPr>
                        <a:t>e</a:t>
                      </a:r>
                      <a:r>
                        <a:rPr lang="en-US" sz="2400" b="1" spc="0" dirty="0">
                          <a:latin typeface="Arial"/>
                          <a:cs typeface="Arial"/>
                        </a:rPr>
                        <a:t>s</a:t>
                      </a:r>
                      <a:endParaRPr lang="en-US" sz="2400" dirty="0">
                        <a:latin typeface="Arial"/>
                        <a:cs typeface="Arial"/>
                      </a:endParaRPr>
                    </a:p>
                    <a:p>
                      <a:pPr marL="457200" indent="-457200">
                        <a:buAutoNum type="arabicPeriod"/>
                      </a:pPr>
                      <a:endParaRPr lang="en-PH"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596203"/>
                  </a:ext>
                </a:extLst>
              </a:tr>
              <a:tr h="1133166">
                <a:tc>
                  <a:txBody>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lang="en-PH" sz="2400" dirty="0">
                          <a:latin typeface="Arial" panose="020B0604020202020204" pitchFamily="34" charset="0"/>
                          <a:cs typeface="Arial" panose="020B0604020202020204" pitchFamily="34" charset="0"/>
                        </a:rPr>
                        <a:t>5. </a:t>
                      </a:r>
                      <a:r>
                        <a:rPr lang="en-US" sz="2400" b="1" spc="-20" dirty="0">
                          <a:latin typeface="Arial"/>
                          <a:cs typeface="Arial"/>
                        </a:rPr>
                        <a:t>M</a:t>
                      </a:r>
                      <a:r>
                        <a:rPr lang="en-US" sz="2400" b="1" spc="5" dirty="0">
                          <a:latin typeface="Arial"/>
                          <a:cs typeface="Arial"/>
                        </a:rPr>
                        <a:t>a</a:t>
                      </a:r>
                      <a:r>
                        <a:rPr lang="en-US" sz="2400" b="1" spc="-10" dirty="0">
                          <a:latin typeface="Arial"/>
                          <a:cs typeface="Arial"/>
                        </a:rPr>
                        <a:t>i</a:t>
                      </a:r>
                      <a:r>
                        <a:rPr lang="en-US" sz="2400" b="1" spc="-25" dirty="0">
                          <a:latin typeface="Arial"/>
                          <a:cs typeface="Arial"/>
                        </a:rPr>
                        <a:t>n</a:t>
                      </a:r>
                      <a:r>
                        <a:rPr lang="en-US" sz="2400" b="1" spc="-10" dirty="0">
                          <a:latin typeface="Arial"/>
                          <a:cs typeface="Arial"/>
                        </a:rPr>
                        <a:t>t</a:t>
                      </a:r>
                      <a:r>
                        <a:rPr lang="en-US" sz="2400" b="1" spc="5" dirty="0">
                          <a:latin typeface="Arial"/>
                          <a:cs typeface="Arial"/>
                        </a:rPr>
                        <a:t>a</a:t>
                      </a:r>
                      <a:r>
                        <a:rPr lang="en-US" sz="2400" b="1" spc="-15" dirty="0">
                          <a:latin typeface="Arial"/>
                          <a:cs typeface="Arial"/>
                        </a:rPr>
                        <a:t>i</a:t>
                      </a:r>
                      <a:r>
                        <a:rPr lang="en-US" sz="2400" b="1" spc="-10" dirty="0">
                          <a:latin typeface="Arial"/>
                          <a:cs typeface="Arial"/>
                        </a:rPr>
                        <a:t>n</a:t>
                      </a:r>
                      <a:r>
                        <a:rPr lang="en-US" sz="2400" b="1" spc="-20" dirty="0">
                          <a:latin typeface="Arial"/>
                          <a:cs typeface="Arial"/>
                        </a:rPr>
                        <a:t> </a:t>
                      </a:r>
                      <a:r>
                        <a:rPr lang="en-US" sz="2400" b="1" spc="-15" dirty="0">
                          <a:latin typeface="Arial"/>
                          <a:cs typeface="Arial"/>
                        </a:rPr>
                        <a:t>l</a:t>
                      </a:r>
                      <a:r>
                        <a:rPr lang="en-US" sz="2400" b="1" spc="-5" dirty="0">
                          <a:latin typeface="Arial"/>
                          <a:cs typeface="Arial"/>
                        </a:rPr>
                        <a:t>e</a:t>
                      </a:r>
                      <a:r>
                        <a:rPr lang="en-US" sz="2400" b="1" spc="-1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i</a:t>
                      </a:r>
                      <a:r>
                        <a:rPr lang="en-US" sz="2400" b="1" spc="-5" dirty="0">
                          <a:latin typeface="Arial"/>
                          <a:cs typeface="Arial"/>
                        </a:rPr>
                        <a:t>n</a:t>
                      </a:r>
                      <a:r>
                        <a:rPr lang="en-US" sz="2400" b="1" spc="-10" dirty="0">
                          <a:latin typeface="Arial"/>
                          <a:cs typeface="Arial"/>
                        </a:rPr>
                        <a:t>g</a:t>
                      </a:r>
                      <a:r>
                        <a:rPr lang="en-US" sz="2400" b="1" spc="-20" dirty="0">
                          <a:latin typeface="Arial"/>
                          <a:cs typeface="Arial"/>
                        </a:rPr>
                        <a:t> </a:t>
                      </a:r>
                      <a:r>
                        <a:rPr lang="en-US" sz="2400" b="1" spc="5" dirty="0">
                          <a:latin typeface="Arial"/>
                          <a:cs typeface="Arial"/>
                        </a:rPr>
                        <a:t>e</a:t>
                      </a:r>
                      <a:r>
                        <a:rPr lang="en-US" sz="2400" b="1" spc="-5" dirty="0">
                          <a:latin typeface="Arial"/>
                          <a:cs typeface="Arial"/>
                        </a:rPr>
                        <a:t>n</a:t>
                      </a:r>
                      <a:r>
                        <a:rPr lang="en-US" sz="2400" b="1" spc="-15" dirty="0">
                          <a:latin typeface="Arial"/>
                          <a:cs typeface="Arial"/>
                        </a:rPr>
                        <a:t>vi</a:t>
                      </a:r>
                      <a:r>
                        <a:rPr lang="en-US" sz="2400" b="1" spc="-35" dirty="0">
                          <a:latin typeface="Arial"/>
                          <a:cs typeface="Arial"/>
                        </a:rPr>
                        <a:t>r</a:t>
                      </a:r>
                      <a:r>
                        <a:rPr lang="en-US" sz="2400" b="1" spc="-5" dirty="0">
                          <a:latin typeface="Arial"/>
                          <a:cs typeface="Arial"/>
                        </a:rPr>
                        <a:t>o</a:t>
                      </a:r>
                      <a:r>
                        <a:rPr lang="en-US" sz="2400" b="1" spc="-25" dirty="0">
                          <a:latin typeface="Arial"/>
                          <a:cs typeface="Arial"/>
                        </a:rPr>
                        <a:t>n</a:t>
                      </a:r>
                      <a:r>
                        <a:rPr lang="en-US" sz="2400" b="1" spc="-20" dirty="0">
                          <a:latin typeface="Arial"/>
                          <a:cs typeface="Arial"/>
                        </a:rPr>
                        <a:t>m</a:t>
                      </a:r>
                      <a:r>
                        <a:rPr lang="en-US" sz="2400" b="1" spc="5" dirty="0">
                          <a:latin typeface="Arial"/>
                          <a:cs typeface="Arial"/>
                        </a:rPr>
                        <a:t>e</a:t>
                      </a:r>
                      <a:r>
                        <a:rPr lang="en-US" sz="2400" b="1" spc="-5" dirty="0">
                          <a:latin typeface="Arial"/>
                          <a:cs typeface="Arial"/>
                        </a:rPr>
                        <a:t>n</a:t>
                      </a:r>
                      <a:r>
                        <a:rPr lang="en-US" sz="2400" b="1" spc="-10" dirty="0">
                          <a:latin typeface="Arial"/>
                          <a:cs typeface="Arial"/>
                        </a:rPr>
                        <a:t>t</a:t>
                      </a:r>
                      <a:r>
                        <a:rPr lang="en-US" sz="2400" b="1" spc="0" dirty="0">
                          <a:latin typeface="Arial"/>
                          <a:cs typeface="Arial"/>
                        </a:rPr>
                        <a:t>s</a:t>
                      </a:r>
                      <a:r>
                        <a:rPr lang="en-US" sz="2400" b="1" spc="5" dirty="0">
                          <a:latin typeface="Arial"/>
                          <a:cs typeface="Arial"/>
                        </a:rPr>
                        <a:t> </a:t>
                      </a:r>
                      <a:r>
                        <a:rPr lang="en-US" sz="2400" b="1" spc="-15" dirty="0">
                          <a:latin typeface="Arial"/>
                          <a:cs typeface="Arial"/>
                        </a:rPr>
                        <a:t>t</a:t>
                      </a:r>
                      <a:r>
                        <a:rPr lang="en-US" sz="2400" b="1" spc="-5" dirty="0">
                          <a:latin typeface="Arial"/>
                          <a:cs typeface="Arial"/>
                        </a:rPr>
                        <a:t>h</a:t>
                      </a:r>
                      <a:r>
                        <a:rPr lang="en-US" sz="2400" b="1" spc="5" dirty="0">
                          <a:latin typeface="Arial"/>
                          <a:cs typeface="Arial"/>
                        </a:rPr>
                        <a:t>a</a:t>
                      </a:r>
                      <a:r>
                        <a:rPr lang="en-US" sz="2400" b="1" spc="0" dirty="0">
                          <a:latin typeface="Arial"/>
                          <a:cs typeface="Arial"/>
                        </a:rPr>
                        <a:t>t</a:t>
                      </a:r>
                      <a:r>
                        <a:rPr lang="en-US" sz="2400" b="1" spc="-15" dirty="0">
                          <a:latin typeface="Arial"/>
                          <a:cs typeface="Arial"/>
                        </a:rPr>
                        <a:t> </a:t>
                      </a:r>
                      <a:r>
                        <a:rPr lang="en-US" sz="2400" b="1" spc="5" dirty="0">
                          <a:latin typeface="Arial"/>
                          <a:cs typeface="Arial"/>
                        </a:rPr>
                        <a:t>p</a:t>
                      </a:r>
                      <a:r>
                        <a:rPr lang="en-US" sz="2400" b="1" spc="-10" dirty="0">
                          <a:latin typeface="Arial"/>
                          <a:cs typeface="Arial"/>
                        </a:rPr>
                        <a:t>r</a:t>
                      </a:r>
                      <a:r>
                        <a:rPr lang="en-US" sz="2400" b="1" spc="-25" dirty="0">
                          <a:latin typeface="Arial"/>
                          <a:cs typeface="Arial"/>
                        </a:rPr>
                        <a:t>o</a:t>
                      </a:r>
                      <a:r>
                        <a:rPr lang="en-US" sz="2400" b="1" spc="-20" dirty="0">
                          <a:latin typeface="Arial"/>
                          <a:cs typeface="Arial"/>
                        </a:rPr>
                        <a:t>m</a:t>
                      </a:r>
                      <a:r>
                        <a:rPr lang="en-US" sz="2400" b="1" spc="-5" dirty="0">
                          <a:latin typeface="Arial"/>
                          <a:cs typeface="Arial"/>
                        </a:rPr>
                        <a:t>o</a:t>
                      </a:r>
                      <a:r>
                        <a:rPr lang="en-US" sz="2400" b="1" spc="-10" dirty="0">
                          <a:latin typeface="Arial"/>
                          <a:cs typeface="Arial"/>
                        </a:rPr>
                        <a:t>t</a:t>
                      </a:r>
                      <a:r>
                        <a:rPr lang="en-US" sz="2400" b="1" spc="0" dirty="0">
                          <a:latin typeface="Arial"/>
                          <a:cs typeface="Arial"/>
                        </a:rPr>
                        <a:t>e</a:t>
                      </a:r>
                      <a:r>
                        <a:rPr lang="en-US" sz="2400" b="1" spc="-15" dirty="0">
                          <a:latin typeface="Arial"/>
                          <a:cs typeface="Arial"/>
                        </a:rPr>
                        <a:t> </a:t>
                      </a:r>
                      <a:r>
                        <a:rPr lang="en-US" sz="2400" b="1" spc="-10" dirty="0">
                          <a:latin typeface="Arial"/>
                          <a:cs typeface="Arial"/>
                        </a:rPr>
                        <a:t>f</a:t>
                      </a:r>
                      <a:r>
                        <a:rPr lang="en-US" sz="2400" b="1" spc="5" dirty="0">
                          <a:latin typeface="Arial"/>
                          <a:cs typeface="Arial"/>
                        </a:rPr>
                        <a:t>a</a:t>
                      </a:r>
                      <a:r>
                        <a:rPr lang="en-US" sz="2400" b="1" spc="-15" dirty="0">
                          <a:latin typeface="Arial"/>
                          <a:cs typeface="Arial"/>
                        </a:rPr>
                        <a:t>i</a:t>
                      </a:r>
                      <a:r>
                        <a:rPr lang="en-US" sz="2400" b="1" spc="-10" dirty="0">
                          <a:latin typeface="Arial"/>
                          <a:cs typeface="Arial"/>
                        </a:rPr>
                        <a:t>r</a:t>
                      </a:r>
                      <a:r>
                        <a:rPr lang="en-US" sz="2400" b="1" spc="-5" dirty="0">
                          <a:latin typeface="Arial"/>
                          <a:cs typeface="Arial"/>
                        </a:rPr>
                        <a:t>n</a:t>
                      </a:r>
                      <a:r>
                        <a:rPr lang="en-US" sz="2400" b="1" spc="5" dirty="0">
                          <a:latin typeface="Arial"/>
                          <a:cs typeface="Arial"/>
                        </a:rPr>
                        <a:t>es</a:t>
                      </a:r>
                      <a:r>
                        <a:rPr lang="en-US" sz="2400" b="1" spc="-15" dirty="0">
                          <a:latin typeface="Arial"/>
                          <a:cs typeface="Arial"/>
                        </a:rPr>
                        <a:t>s</a:t>
                      </a:r>
                      <a:r>
                        <a:rPr lang="en-US" sz="2400" b="1" spc="-5" dirty="0">
                          <a:latin typeface="Arial"/>
                          <a:cs typeface="Arial"/>
                        </a:rPr>
                        <a:t>,</a:t>
                      </a:r>
                      <a:r>
                        <a:rPr lang="en-US" sz="2400" b="1" spc="-15" dirty="0">
                          <a:latin typeface="Arial"/>
                          <a:cs typeface="Arial"/>
                        </a:rPr>
                        <a:t> </a:t>
                      </a:r>
                      <a:r>
                        <a:rPr lang="en-US" sz="2400" b="1" spc="-10" dirty="0">
                          <a:latin typeface="Arial"/>
                          <a:cs typeface="Arial"/>
                        </a:rPr>
                        <a:t>r</a:t>
                      </a:r>
                      <a:r>
                        <a:rPr lang="en-US" sz="2400" b="1" spc="5" dirty="0">
                          <a:latin typeface="Arial"/>
                          <a:cs typeface="Arial"/>
                        </a:rPr>
                        <a:t>e</a:t>
                      </a:r>
                      <a:r>
                        <a:rPr lang="en-US" sz="2400" b="1" spc="-15" dirty="0">
                          <a:latin typeface="Arial"/>
                          <a:cs typeface="Arial"/>
                        </a:rPr>
                        <a:t>s</a:t>
                      </a:r>
                      <a:r>
                        <a:rPr lang="en-US" sz="2400" b="1" spc="-5" dirty="0">
                          <a:latin typeface="Arial"/>
                          <a:cs typeface="Arial"/>
                        </a:rPr>
                        <a:t>p</a:t>
                      </a:r>
                      <a:r>
                        <a:rPr lang="en-US" sz="2400" b="1" spc="-15" dirty="0">
                          <a:latin typeface="Arial"/>
                          <a:cs typeface="Arial"/>
                        </a:rPr>
                        <a:t>e</a:t>
                      </a:r>
                      <a:r>
                        <a:rPr lang="en-US" sz="2400" b="1" spc="10" dirty="0">
                          <a:latin typeface="Arial"/>
                          <a:cs typeface="Arial"/>
                        </a:rPr>
                        <a:t>c</a:t>
                      </a:r>
                      <a:r>
                        <a:rPr lang="en-US" sz="2400" b="1" spc="0" dirty="0">
                          <a:latin typeface="Arial"/>
                          <a:cs typeface="Arial"/>
                        </a:rPr>
                        <a:t>t</a:t>
                      </a:r>
                      <a:r>
                        <a:rPr lang="en-US" sz="2400" b="1" spc="-15" dirty="0">
                          <a:latin typeface="Arial"/>
                          <a:cs typeface="Arial"/>
                        </a:rPr>
                        <a:t> </a:t>
                      </a:r>
                      <a:r>
                        <a:rPr lang="en-US" sz="2400" b="1" spc="5" dirty="0">
                          <a:latin typeface="Arial"/>
                          <a:cs typeface="Arial"/>
                        </a:rPr>
                        <a:t>a</a:t>
                      </a:r>
                      <a:r>
                        <a:rPr lang="en-US" sz="2400" b="1" spc="-25" dirty="0">
                          <a:latin typeface="Arial"/>
                          <a:cs typeface="Arial"/>
                        </a:rPr>
                        <a:t>n</a:t>
                      </a:r>
                      <a:r>
                        <a:rPr lang="en-US" sz="2400" b="1" spc="-10" dirty="0">
                          <a:latin typeface="Arial"/>
                          <a:cs typeface="Arial"/>
                        </a:rPr>
                        <a:t>d </a:t>
                      </a:r>
                      <a:r>
                        <a:rPr lang="en-US" sz="2400" b="1" spc="-15" dirty="0">
                          <a:latin typeface="Arial"/>
                          <a:cs typeface="Arial"/>
                        </a:rPr>
                        <a:t>c</a:t>
                      </a:r>
                      <a:r>
                        <a:rPr lang="en-US" sz="2400" b="1" spc="5" dirty="0">
                          <a:latin typeface="Arial"/>
                          <a:cs typeface="Arial"/>
                        </a:rPr>
                        <a:t>a</a:t>
                      </a:r>
                      <a:r>
                        <a:rPr lang="en-US" sz="2400" b="1" spc="-10" dirty="0">
                          <a:latin typeface="Arial"/>
                          <a:cs typeface="Arial"/>
                        </a:rPr>
                        <a:t>r</a:t>
                      </a:r>
                      <a:r>
                        <a:rPr lang="en-US" sz="2400" b="1" spc="0" dirty="0">
                          <a:latin typeface="Arial"/>
                          <a:cs typeface="Arial"/>
                        </a:rPr>
                        <a:t>e </a:t>
                      </a:r>
                      <a:r>
                        <a:rPr lang="en-US" sz="2400" b="1" spc="-10" dirty="0">
                          <a:latin typeface="Arial"/>
                          <a:cs typeface="Arial"/>
                        </a:rPr>
                        <a:t>to</a:t>
                      </a:r>
                      <a:r>
                        <a:rPr lang="en-US" sz="2400" b="1" spc="-20" dirty="0">
                          <a:latin typeface="Arial"/>
                          <a:cs typeface="Arial"/>
                        </a:rPr>
                        <a:t> </a:t>
                      </a:r>
                      <a:r>
                        <a:rPr lang="en-US" sz="2400" b="1" spc="5" dirty="0">
                          <a:latin typeface="Arial"/>
                          <a:cs typeface="Arial"/>
                        </a:rPr>
                        <a:t>e</a:t>
                      </a:r>
                      <a:r>
                        <a:rPr lang="en-US" sz="2400" b="1" spc="-25" dirty="0">
                          <a:latin typeface="Arial"/>
                          <a:cs typeface="Arial"/>
                        </a:rPr>
                        <a:t>n</a:t>
                      </a:r>
                      <a:r>
                        <a:rPr lang="en-US" sz="2400" b="1" spc="5" dirty="0">
                          <a:latin typeface="Arial"/>
                          <a:cs typeface="Arial"/>
                        </a:rPr>
                        <a:t>c</a:t>
                      </a:r>
                      <a:r>
                        <a:rPr lang="en-US" sz="2400" b="1" spc="-5" dirty="0">
                          <a:latin typeface="Arial"/>
                          <a:cs typeface="Arial"/>
                        </a:rPr>
                        <a:t>ou</a:t>
                      </a:r>
                      <a:r>
                        <a:rPr lang="en-US" sz="2400" b="1" spc="-10" dirty="0">
                          <a:latin typeface="Arial"/>
                          <a:cs typeface="Arial"/>
                        </a:rPr>
                        <a:t>ra</a:t>
                      </a:r>
                      <a:r>
                        <a:rPr lang="en-US" sz="2400" b="1" spc="-25" dirty="0">
                          <a:latin typeface="Arial"/>
                          <a:cs typeface="Arial"/>
                        </a:rPr>
                        <a:t>g</a:t>
                      </a:r>
                      <a:r>
                        <a:rPr lang="en-US" sz="2400" b="1" spc="0" dirty="0">
                          <a:latin typeface="Arial"/>
                          <a:cs typeface="Arial"/>
                        </a:rPr>
                        <a:t>e</a:t>
                      </a:r>
                      <a:r>
                        <a:rPr lang="en-US" sz="2400" b="1" spc="-20" dirty="0">
                          <a:latin typeface="Arial"/>
                          <a:cs typeface="Arial"/>
                        </a:rPr>
                        <a:t> </a:t>
                      </a:r>
                      <a:r>
                        <a:rPr lang="en-US" sz="2400" b="1" spc="-15" dirty="0">
                          <a:latin typeface="Arial"/>
                          <a:cs typeface="Arial"/>
                        </a:rPr>
                        <a:t>l</a:t>
                      </a:r>
                      <a:r>
                        <a:rPr lang="en-US" sz="2400" b="1" spc="-5" dirty="0">
                          <a:latin typeface="Arial"/>
                          <a:cs typeface="Arial"/>
                        </a:rPr>
                        <a:t>e</a:t>
                      </a:r>
                      <a:r>
                        <a:rPr lang="en-US" sz="2400" b="1" spc="-15" dirty="0">
                          <a:latin typeface="Arial"/>
                          <a:cs typeface="Arial"/>
                        </a:rPr>
                        <a:t>a</a:t>
                      </a:r>
                      <a:r>
                        <a:rPr lang="en-US" sz="2400" b="1" spc="-10" dirty="0">
                          <a:latin typeface="Arial"/>
                          <a:cs typeface="Arial"/>
                        </a:rPr>
                        <a:t>r</a:t>
                      </a:r>
                      <a:r>
                        <a:rPr lang="en-US" sz="2400" b="1" spc="5" dirty="0">
                          <a:latin typeface="Arial"/>
                          <a:cs typeface="Arial"/>
                        </a:rPr>
                        <a:t>n</a:t>
                      </a:r>
                      <a:r>
                        <a:rPr lang="en-US" sz="2400" b="1" spc="-35" dirty="0">
                          <a:latin typeface="Arial"/>
                          <a:cs typeface="Arial"/>
                        </a:rPr>
                        <a:t>i</a:t>
                      </a:r>
                      <a:r>
                        <a:rPr lang="en-US" sz="2400" b="1" spc="-5" dirty="0">
                          <a:latin typeface="Arial"/>
                          <a:cs typeface="Arial"/>
                        </a:rPr>
                        <a:t>ng</a:t>
                      </a:r>
                      <a:endParaRPr lang="en-PH"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7551975"/>
                  </a:ext>
                </a:extLst>
              </a:tr>
              <a:tr h="2483069">
                <a:tc>
                  <a:txBody>
                    <a:bodyPr/>
                    <a:lstStyle/>
                    <a:p>
                      <a:pPr marL="12700">
                        <a:lnSpc>
                          <a:spcPct val="100000"/>
                        </a:lnSpc>
                      </a:pPr>
                      <a:r>
                        <a:rPr lang="en-PH" sz="2400" dirty="0">
                          <a:latin typeface="Arial" panose="020B0604020202020204" pitchFamily="34" charset="0"/>
                          <a:cs typeface="Arial" panose="020B0604020202020204" pitchFamily="34" charset="0"/>
                        </a:rPr>
                        <a:t>6. </a:t>
                      </a:r>
                      <a:r>
                        <a:rPr lang="en-US" sz="2400" b="1" spc="-20" dirty="0">
                          <a:latin typeface="Arial"/>
                          <a:cs typeface="Arial"/>
                        </a:rPr>
                        <a:t>M</a:t>
                      </a:r>
                      <a:r>
                        <a:rPr lang="en-US" sz="2400" b="1" spc="5" dirty="0">
                          <a:latin typeface="Arial"/>
                          <a:cs typeface="Arial"/>
                        </a:rPr>
                        <a:t>a</a:t>
                      </a:r>
                      <a:r>
                        <a:rPr lang="en-US" sz="2400" b="1" spc="-10" dirty="0">
                          <a:latin typeface="Arial"/>
                          <a:cs typeface="Arial"/>
                        </a:rPr>
                        <a:t>i</a:t>
                      </a:r>
                      <a:r>
                        <a:rPr lang="en-US" sz="2400" b="1" spc="-25" dirty="0">
                          <a:latin typeface="Arial"/>
                          <a:cs typeface="Arial"/>
                        </a:rPr>
                        <a:t>n</a:t>
                      </a:r>
                      <a:r>
                        <a:rPr lang="en-US" sz="2400" b="1" spc="-10" dirty="0">
                          <a:latin typeface="Arial"/>
                          <a:cs typeface="Arial"/>
                        </a:rPr>
                        <a:t>t</a:t>
                      </a:r>
                      <a:r>
                        <a:rPr lang="en-US" sz="2400" b="1" spc="5" dirty="0">
                          <a:latin typeface="Arial"/>
                          <a:cs typeface="Arial"/>
                        </a:rPr>
                        <a:t>a</a:t>
                      </a:r>
                      <a:r>
                        <a:rPr lang="en-US" sz="2400" b="1" spc="-15" dirty="0">
                          <a:latin typeface="Arial"/>
                          <a:cs typeface="Arial"/>
                        </a:rPr>
                        <a:t>i</a:t>
                      </a:r>
                      <a:r>
                        <a:rPr lang="en-US" sz="2400" b="1" spc="-10" dirty="0">
                          <a:latin typeface="Arial"/>
                          <a:cs typeface="Arial"/>
                        </a:rPr>
                        <a:t>n </a:t>
                      </a:r>
                      <a:r>
                        <a:rPr lang="en-US" sz="2400" b="1" spc="-15" dirty="0">
                          <a:latin typeface="Arial"/>
                          <a:cs typeface="Arial"/>
                        </a:rPr>
                        <a:t>l</a:t>
                      </a:r>
                      <a:r>
                        <a:rPr lang="en-US" sz="2400" b="1" spc="-5" dirty="0">
                          <a:latin typeface="Arial"/>
                          <a:cs typeface="Arial"/>
                        </a:rPr>
                        <a:t>e</a:t>
                      </a:r>
                      <a:r>
                        <a:rPr lang="en-US" sz="2400" b="1" spc="-1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i</a:t>
                      </a:r>
                      <a:r>
                        <a:rPr lang="en-US" sz="2400" b="1" spc="-5" dirty="0">
                          <a:latin typeface="Arial"/>
                          <a:cs typeface="Arial"/>
                        </a:rPr>
                        <a:t>n</a:t>
                      </a:r>
                      <a:r>
                        <a:rPr lang="en-US" sz="2400" b="1" spc="-10" dirty="0">
                          <a:latin typeface="Arial"/>
                          <a:cs typeface="Arial"/>
                        </a:rPr>
                        <a:t>g</a:t>
                      </a:r>
                      <a:r>
                        <a:rPr lang="en-US" sz="2400" b="1" spc="-20" dirty="0">
                          <a:latin typeface="Arial"/>
                          <a:cs typeface="Arial"/>
                        </a:rPr>
                        <a:t> </a:t>
                      </a:r>
                      <a:r>
                        <a:rPr lang="en-US" sz="2400" b="1" spc="5" dirty="0">
                          <a:latin typeface="Arial"/>
                          <a:cs typeface="Arial"/>
                        </a:rPr>
                        <a:t>e</a:t>
                      </a:r>
                      <a:r>
                        <a:rPr lang="en-US" sz="2400" b="1" spc="-5" dirty="0">
                          <a:latin typeface="Arial"/>
                          <a:cs typeface="Arial"/>
                        </a:rPr>
                        <a:t>n</a:t>
                      </a:r>
                      <a:r>
                        <a:rPr lang="en-US" sz="2400" b="1" spc="-35" dirty="0">
                          <a:latin typeface="Arial"/>
                          <a:cs typeface="Arial"/>
                        </a:rPr>
                        <a:t>v</a:t>
                      </a:r>
                      <a:r>
                        <a:rPr lang="en-US" sz="2400" b="1" spc="-15" dirty="0">
                          <a:latin typeface="Arial"/>
                          <a:cs typeface="Arial"/>
                        </a:rPr>
                        <a:t>i</a:t>
                      </a:r>
                      <a:r>
                        <a:rPr lang="en-US" sz="2400" b="1" spc="-35" dirty="0">
                          <a:latin typeface="Arial"/>
                          <a:cs typeface="Arial"/>
                        </a:rPr>
                        <a:t>r</a:t>
                      </a:r>
                      <a:r>
                        <a:rPr lang="en-US" sz="2400" b="1" spc="-5" dirty="0">
                          <a:latin typeface="Arial"/>
                          <a:cs typeface="Arial"/>
                        </a:rPr>
                        <a:t>on</a:t>
                      </a:r>
                      <a:r>
                        <a:rPr lang="en-US" sz="2400" b="1" spc="-20" dirty="0">
                          <a:latin typeface="Arial"/>
                          <a:cs typeface="Arial"/>
                        </a:rPr>
                        <a:t>m</a:t>
                      </a:r>
                      <a:r>
                        <a:rPr lang="en-US" sz="2400" b="1" spc="5" dirty="0">
                          <a:latin typeface="Arial"/>
                          <a:cs typeface="Arial"/>
                        </a:rPr>
                        <a:t>e</a:t>
                      </a:r>
                      <a:r>
                        <a:rPr lang="en-US" sz="2400" b="1" spc="-5" dirty="0">
                          <a:latin typeface="Arial"/>
                          <a:cs typeface="Arial"/>
                        </a:rPr>
                        <a:t>n</a:t>
                      </a:r>
                      <a:r>
                        <a:rPr lang="en-US" sz="2400" b="1" spc="-10" dirty="0">
                          <a:latin typeface="Arial"/>
                          <a:cs typeface="Arial"/>
                        </a:rPr>
                        <a:t>t</a:t>
                      </a:r>
                      <a:r>
                        <a:rPr lang="en-US" sz="2400" b="1" spc="0" dirty="0">
                          <a:latin typeface="Arial"/>
                          <a:cs typeface="Arial"/>
                        </a:rPr>
                        <a:t>s</a:t>
                      </a:r>
                      <a:r>
                        <a:rPr lang="en-US" sz="2400" b="1" spc="-20" dirty="0">
                          <a:latin typeface="Arial"/>
                          <a:cs typeface="Arial"/>
                        </a:rPr>
                        <a:t> </a:t>
                      </a:r>
                      <a:r>
                        <a:rPr lang="en-US" sz="2400" b="1" spc="-15" dirty="0">
                          <a:latin typeface="Arial"/>
                          <a:cs typeface="Arial"/>
                        </a:rPr>
                        <a:t>t</a:t>
                      </a:r>
                      <a:r>
                        <a:rPr lang="en-US" sz="2400" b="1" spc="-5" dirty="0">
                          <a:latin typeface="Arial"/>
                          <a:cs typeface="Arial"/>
                        </a:rPr>
                        <a:t>h</a:t>
                      </a:r>
                      <a:r>
                        <a:rPr lang="en-US" sz="2400" b="1" spc="5" dirty="0">
                          <a:latin typeface="Arial"/>
                          <a:cs typeface="Arial"/>
                        </a:rPr>
                        <a:t>a</a:t>
                      </a:r>
                      <a:r>
                        <a:rPr lang="en-US" sz="2400" b="1" spc="0" dirty="0">
                          <a:latin typeface="Arial"/>
                          <a:cs typeface="Arial"/>
                        </a:rPr>
                        <a:t>t</a:t>
                      </a:r>
                      <a:r>
                        <a:rPr lang="en-US" sz="2400" b="1" spc="-15" dirty="0">
                          <a:latin typeface="Arial"/>
                          <a:cs typeface="Arial"/>
                        </a:rPr>
                        <a:t> </a:t>
                      </a:r>
                      <a:r>
                        <a:rPr lang="en-US" sz="2400" b="1" spc="-5" dirty="0">
                          <a:latin typeface="Arial"/>
                          <a:cs typeface="Arial"/>
                        </a:rPr>
                        <a:t>n</a:t>
                      </a:r>
                      <a:r>
                        <a:rPr lang="en-US" sz="2400" b="1" spc="-15" dirty="0">
                          <a:latin typeface="Arial"/>
                          <a:cs typeface="Arial"/>
                        </a:rPr>
                        <a:t>u</a:t>
                      </a:r>
                      <a:r>
                        <a:rPr lang="en-US" sz="2400" b="1" spc="-30" dirty="0">
                          <a:latin typeface="Arial"/>
                          <a:cs typeface="Arial"/>
                        </a:rPr>
                        <a:t>r</a:t>
                      </a:r>
                      <a:r>
                        <a:rPr lang="en-US" sz="2400" b="1" spc="-10" dirty="0">
                          <a:latin typeface="Arial"/>
                          <a:cs typeface="Arial"/>
                        </a:rPr>
                        <a:t>t</a:t>
                      </a:r>
                      <a:r>
                        <a:rPr lang="en-US" sz="2400" b="1" spc="-5" dirty="0">
                          <a:latin typeface="Arial"/>
                          <a:cs typeface="Arial"/>
                        </a:rPr>
                        <a:t>u</a:t>
                      </a:r>
                      <a:r>
                        <a:rPr lang="en-US" sz="2400" b="1" spc="-10" dirty="0">
                          <a:latin typeface="Arial"/>
                          <a:cs typeface="Arial"/>
                        </a:rPr>
                        <a:t>r</a:t>
                      </a:r>
                      <a:r>
                        <a:rPr lang="en-US" sz="2400" b="1" spc="0" dirty="0">
                          <a:latin typeface="Arial"/>
                          <a:cs typeface="Arial"/>
                        </a:rPr>
                        <a:t>e</a:t>
                      </a:r>
                      <a:r>
                        <a:rPr lang="en-US" sz="2400" b="1" spc="5" dirty="0">
                          <a:latin typeface="Arial"/>
                          <a:cs typeface="Arial"/>
                        </a:rPr>
                        <a:t> </a:t>
                      </a:r>
                      <a:r>
                        <a:rPr lang="en-US" sz="2400" b="1" spc="-15" dirty="0">
                          <a:latin typeface="Arial"/>
                          <a:cs typeface="Arial"/>
                        </a:rPr>
                        <a:t>a</a:t>
                      </a:r>
                      <a:r>
                        <a:rPr lang="en-US" sz="2400" b="1" spc="-5" dirty="0">
                          <a:latin typeface="Arial"/>
                          <a:cs typeface="Arial"/>
                        </a:rPr>
                        <a:t>n</a:t>
                      </a:r>
                      <a:r>
                        <a:rPr lang="en-US" sz="2400" b="1" spc="-10" dirty="0">
                          <a:latin typeface="Arial"/>
                          <a:cs typeface="Arial"/>
                        </a:rPr>
                        <a:t>d </a:t>
                      </a:r>
                      <a:r>
                        <a:rPr lang="en-US" sz="2400" b="1" spc="-15" dirty="0">
                          <a:latin typeface="Arial"/>
                          <a:cs typeface="Arial"/>
                        </a:rPr>
                        <a:t>i</a:t>
                      </a:r>
                      <a:r>
                        <a:rPr lang="en-US" sz="2400" b="1" spc="0" dirty="0">
                          <a:latin typeface="Arial"/>
                          <a:cs typeface="Arial"/>
                        </a:rPr>
                        <a:t>n</a:t>
                      </a:r>
                      <a:r>
                        <a:rPr lang="en-US" sz="2400" b="1" spc="5" dirty="0">
                          <a:latin typeface="Arial"/>
                          <a:cs typeface="Arial"/>
                        </a:rPr>
                        <a:t>s</a:t>
                      </a:r>
                      <a:r>
                        <a:rPr lang="en-US" sz="2400" b="1" spc="-25" dirty="0">
                          <a:latin typeface="Arial"/>
                          <a:cs typeface="Arial"/>
                        </a:rPr>
                        <a:t>p</a:t>
                      </a:r>
                      <a:r>
                        <a:rPr lang="en-US" sz="2400" b="1" spc="-15" dirty="0">
                          <a:latin typeface="Arial"/>
                          <a:cs typeface="Arial"/>
                        </a:rPr>
                        <a:t>i</a:t>
                      </a:r>
                      <a:r>
                        <a:rPr lang="en-US" sz="2400" b="1" spc="-10" dirty="0">
                          <a:latin typeface="Arial"/>
                          <a:cs typeface="Arial"/>
                        </a:rPr>
                        <a:t>r</a:t>
                      </a:r>
                      <a:r>
                        <a:rPr lang="en-US" sz="2400" b="1" spc="0" dirty="0">
                          <a:latin typeface="Arial"/>
                          <a:cs typeface="Arial"/>
                        </a:rPr>
                        <a:t>e</a:t>
                      </a:r>
                      <a:r>
                        <a:rPr lang="en-US" sz="2400" b="1" spc="-20" dirty="0">
                          <a:latin typeface="Arial"/>
                          <a:cs typeface="Arial"/>
                        </a:rPr>
                        <a:t> </a:t>
                      </a:r>
                      <a:r>
                        <a:rPr lang="en-US" sz="2400" b="1" spc="-15" dirty="0">
                          <a:latin typeface="Arial"/>
                          <a:cs typeface="Arial"/>
                        </a:rPr>
                        <a:t>l</a:t>
                      </a:r>
                      <a:r>
                        <a:rPr lang="en-US" sz="2400" b="1" spc="-5" dirty="0">
                          <a:latin typeface="Arial"/>
                          <a:cs typeface="Arial"/>
                        </a:rPr>
                        <a:t>e</a:t>
                      </a:r>
                      <a:r>
                        <a:rPr lang="en-US" sz="2400" b="1" spc="5" dirty="0">
                          <a:latin typeface="Arial"/>
                          <a:cs typeface="Arial"/>
                        </a:rPr>
                        <a:t>a</a:t>
                      </a:r>
                      <a:r>
                        <a:rPr lang="en-US" sz="2400" b="1" spc="-10" dirty="0">
                          <a:latin typeface="Arial"/>
                          <a:cs typeface="Arial"/>
                        </a:rPr>
                        <a:t>r</a:t>
                      </a:r>
                      <a:r>
                        <a:rPr lang="en-US" sz="2400" b="1" spc="5" dirty="0">
                          <a:latin typeface="Arial"/>
                          <a:cs typeface="Arial"/>
                        </a:rPr>
                        <a:t>n</a:t>
                      </a:r>
                      <a:r>
                        <a:rPr lang="en-US" sz="2400" b="1" spc="-10" dirty="0">
                          <a:latin typeface="Arial"/>
                          <a:cs typeface="Arial"/>
                        </a:rPr>
                        <a:t>er</a:t>
                      </a:r>
                      <a:r>
                        <a:rPr lang="en-US" sz="2400" b="1" spc="0" dirty="0">
                          <a:latin typeface="Arial"/>
                          <a:cs typeface="Arial"/>
                        </a:rPr>
                        <a:t>s</a:t>
                      </a:r>
                      <a:r>
                        <a:rPr lang="en-US" sz="2400" b="1" spc="-20" dirty="0">
                          <a:latin typeface="Arial"/>
                          <a:cs typeface="Arial"/>
                        </a:rPr>
                        <a:t> </a:t>
                      </a:r>
                      <a:r>
                        <a:rPr lang="en-US" sz="2400" b="1" spc="-10" dirty="0">
                          <a:latin typeface="Arial"/>
                          <a:cs typeface="Arial"/>
                        </a:rPr>
                        <a:t>to </a:t>
                      </a:r>
                      <a:r>
                        <a:rPr lang="en-US" sz="2400" b="1" spc="-25" dirty="0">
                          <a:latin typeface="Arial"/>
                          <a:cs typeface="Arial"/>
                        </a:rPr>
                        <a:t>p</a:t>
                      </a:r>
                      <a:r>
                        <a:rPr lang="en-US" sz="2400" b="1" spc="5" dirty="0">
                          <a:latin typeface="Arial"/>
                          <a:cs typeface="Arial"/>
                        </a:rPr>
                        <a:t>a</a:t>
                      </a:r>
                      <a:r>
                        <a:rPr lang="en-US" sz="2400" b="1" spc="-10" dirty="0">
                          <a:latin typeface="Arial"/>
                          <a:cs typeface="Arial"/>
                        </a:rPr>
                        <a:t>rti</a:t>
                      </a:r>
                      <a:r>
                        <a:rPr lang="en-US" sz="2400" b="1" spc="-15" dirty="0">
                          <a:latin typeface="Arial"/>
                          <a:cs typeface="Arial"/>
                        </a:rPr>
                        <a:t>ci</a:t>
                      </a:r>
                      <a:r>
                        <a:rPr lang="en-US" sz="2400" b="1" spc="-5" dirty="0">
                          <a:latin typeface="Arial"/>
                          <a:cs typeface="Arial"/>
                        </a:rPr>
                        <a:t>p</a:t>
                      </a:r>
                      <a:r>
                        <a:rPr lang="en-US" sz="2400" b="1" spc="5" dirty="0">
                          <a:latin typeface="Arial"/>
                          <a:cs typeface="Arial"/>
                        </a:rPr>
                        <a:t>a</a:t>
                      </a:r>
                      <a:r>
                        <a:rPr lang="en-US" sz="2400" b="1" spc="-10" dirty="0">
                          <a:latin typeface="Arial"/>
                          <a:cs typeface="Arial"/>
                        </a:rPr>
                        <a:t>t</a:t>
                      </a:r>
                      <a:r>
                        <a:rPr lang="en-US" sz="2400" b="1" spc="-15" dirty="0">
                          <a:latin typeface="Arial"/>
                          <a:cs typeface="Arial"/>
                        </a:rPr>
                        <a:t>e</a:t>
                      </a:r>
                      <a:r>
                        <a:rPr lang="en-US" sz="2400" b="1" spc="-5" dirty="0">
                          <a:latin typeface="Arial"/>
                          <a:cs typeface="Arial"/>
                        </a:rPr>
                        <a:t>,</a:t>
                      </a:r>
                      <a:r>
                        <a:rPr lang="en-US" sz="2400" b="1" spc="5" dirty="0">
                          <a:latin typeface="Arial"/>
                          <a:cs typeface="Arial"/>
                        </a:rPr>
                        <a:t> c</a:t>
                      </a:r>
                      <a:r>
                        <a:rPr lang="en-US" sz="2400" b="1" spc="0" dirty="0">
                          <a:latin typeface="Arial"/>
                          <a:cs typeface="Arial"/>
                        </a:rPr>
                        <a:t>o</a:t>
                      </a:r>
                      <a:r>
                        <a:rPr lang="en-US" sz="2400" b="1" spc="-5" dirty="0">
                          <a:latin typeface="Arial"/>
                          <a:cs typeface="Arial"/>
                        </a:rPr>
                        <a:t>o</a:t>
                      </a:r>
                      <a:r>
                        <a:rPr lang="en-US" sz="2400" b="1" spc="-25" dirty="0">
                          <a:latin typeface="Arial"/>
                          <a:cs typeface="Arial"/>
                        </a:rPr>
                        <a:t>p</a:t>
                      </a:r>
                      <a:r>
                        <a:rPr lang="en-US" sz="2400" b="1" spc="-15" dirty="0">
                          <a:latin typeface="Arial"/>
                          <a:cs typeface="Arial"/>
                        </a:rPr>
                        <a:t>e</a:t>
                      </a:r>
                      <a:r>
                        <a:rPr lang="en-US" sz="2400" b="1" spc="-10" dirty="0">
                          <a:latin typeface="Arial"/>
                          <a:cs typeface="Arial"/>
                        </a:rPr>
                        <a:t>r</a:t>
                      </a:r>
                      <a:r>
                        <a:rPr lang="en-US" sz="2400" b="1" spc="5" dirty="0">
                          <a:latin typeface="Arial"/>
                          <a:cs typeface="Arial"/>
                        </a:rPr>
                        <a:t>a</a:t>
                      </a:r>
                      <a:r>
                        <a:rPr lang="en-US" sz="2400" b="1" spc="-30" dirty="0">
                          <a:latin typeface="Arial"/>
                          <a:cs typeface="Arial"/>
                        </a:rPr>
                        <a:t>t</a:t>
                      </a:r>
                      <a:r>
                        <a:rPr lang="en-US" sz="2400" b="1" spc="0" dirty="0">
                          <a:latin typeface="Arial"/>
                          <a:cs typeface="Arial"/>
                        </a:rPr>
                        <a:t>e</a:t>
                      </a:r>
                      <a:r>
                        <a:rPr lang="en-US" sz="2400" b="1" spc="-20" dirty="0">
                          <a:latin typeface="Arial"/>
                          <a:cs typeface="Arial"/>
                        </a:rPr>
                        <a:t> </a:t>
                      </a:r>
                      <a:r>
                        <a:rPr lang="en-US" sz="2400" b="1" spc="-15" dirty="0">
                          <a:latin typeface="Arial"/>
                          <a:cs typeface="Arial"/>
                        </a:rPr>
                        <a:t>a</a:t>
                      </a:r>
                      <a:r>
                        <a:rPr lang="en-US" sz="2400" b="1" spc="-5" dirty="0">
                          <a:latin typeface="Arial"/>
                          <a:cs typeface="Arial"/>
                        </a:rPr>
                        <a:t>n</a:t>
                      </a:r>
                      <a:r>
                        <a:rPr lang="en-US" sz="2400" b="1" spc="-10" dirty="0">
                          <a:latin typeface="Arial"/>
                          <a:cs typeface="Arial"/>
                        </a:rPr>
                        <a:t>d c</a:t>
                      </a:r>
                      <a:r>
                        <a:rPr lang="en-US" sz="2400" b="1" spc="-5" dirty="0">
                          <a:latin typeface="Arial"/>
                          <a:cs typeface="Arial"/>
                        </a:rPr>
                        <a:t>o</a:t>
                      </a:r>
                      <a:r>
                        <a:rPr lang="en-US" sz="2400" b="1" spc="-35" dirty="0">
                          <a:latin typeface="Arial"/>
                          <a:cs typeface="Arial"/>
                        </a:rPr>
                        <a:t>l</a:t>
                      </a:r>
                      <a:r>
                        <a:rPr lang="en-US" sz="2400" b="1" spc="-15" dirty="0">
                          <a:latin typeface="Arial"/>
                          <a:cs typeface="Arial"/>
                        </a:rPr>
                        <a:t>l</a:t>
                      </a:r>
                      <a:r>
                        <a:rPr lang="en-US" sz="2400" b="1" spc="-5" dirty="0">
                          <a:latin typeface="Arial"/>
                          <a:cs typeface="Arial"/>
                        </a:rPr>
                        <a:t>abo</a:t>
                      </a:r>
                      <a:r>
                        <a:rPr lang="en-US" sz="2400" b="1" spc="-10" dirty="0">
                          <a:latin typeface="Arial"/>
                          <a:cs typeface="Arial"/>
                        </a:rPr>
                        <a:t>r</a:t>
                      </a:r>
                      <a:r>
                        <a:rPr lang="en-US" sz="2400" b="1" spc="5" dirty="0">
                          <a:latin typeface="Arial"/>
                          <a:cs typeface="Arial"/>
                        </a:rPr>
                        <a:t>a</a:t>
                      </a:r>
                      <a:r>
                        <a:rPr lang="en-US" sz="2400" b="1" spc="-10" dirty="0">
                          <a:latin typeface="Arial"/>
                          <a:cs typeface="Arial"/>
                        </a:rPr>
                        <a:t>t</a:t>
                      </a:r>
                      <a:r>
                        <a:rPr lang="en-US" sz="2400" b="1" spc="0" dirty="0">
                          <a:latin typeface="Arial"/>
                          <a:cs typeface="Arial"/>
                        </a:rPr>
                        <a:t>e</a:t>
                      </a:r>
                      <a:r>
                        <a:rPr lang="en-US" sz="2400" b="1" spc="-15" dirty="0">
                          <a:latin typeface="Arial"/>
                          <a:cs typeface="Arial"/>
                        </a:rPr>
                        <a:t> i</a:t>
                      </a:r>
                      <a:r>
                        <a:rPr lang="en-US" sz="2400" b="1" spc="-10" dirty="0">
                          <a:latin typeface="Arial"/>
                          <a:cs typeface="Arial"/>
                        </a:rPr>
                        <a:t>n </a:t>
                      </a:r>
                      <a:r>
                        <a:rPr lang="en-US" sz="2400" b="1" spc="5" dirty="0">
                          <a:latin typeface="Arial"/>
                          <a:cs typeface="Arial"/>
                        </a:rPr>
                        <a:t>c</a:t>
                      </a:r>
                      <a:r>
                        <a:rPr lang="en-US" sz="2400" b="1" spc="-25" dirty="0">
                          <a:latin typeface="Arial"/>
                          <a:cs typeface="Arial"/>
                        </a:rPr>
                        <a:t>on</a:t>
                      </a:r>
                      <a:r>
                        <a:rPr lang="en-US" sz="2400" b="1" spc="-10" dirty="0">
                          <a:latin typeface="Arial"/>
                          <a:cs typeface="Arial"/>
                        </a:rPr>
                        <a:t>t</a:t>
                      </a:r>
                      <a:r>
                        <a:rPr lang="en-US" sz="2400" b="1" spc="-35" dirty="0">
                          <a:latin typeface="Arial"/>
                          <a:cs typeface="Arial"/>
                        </a:rPr>
                        <a:t>i</a:t>
                      </a:r>
                      <a:r>
                        <a:rPr lang="en-US" sz="2400" b="1" spc="-5" dirty="0">
                          <a:latin typeface="Arial"/>
                          <a:cs typeface="Arial"/>
                        </a:rPr>
                        <a:t>n</a:t>
                      </a:r>
                      <a:r>
                        <a:rPr lang="en-US" sz="2400" b="1" spc="-25" dirty="0">
                          <a:latin typeface="Arial"/>
                          <a:cs typeface="Arial"/>
                        </a:rPr>
                        <a:t>u</a:t>
                      </a:r>
                      <a:r>
                        <a:rPr lang="en-US" sz="2400" b="1" spc="5" dirty="0">
                          <a:latin typeface="Arial"/>
                          <a:cs typeface="Arial"/>
                        </a:rPr>
                        <a:t>e</a:t>
                      </a:r>
                      <a:r>
                        <a:rPr lang="en-US" sz="2400" b="1" spc="-10" dirty="0">
                          <a:latin typeface="Arial"/>
                          <a:cs typeface="Arial"/>
                        </a:rPr>
                        <a:t>d </a:t>
                      </a:r>
                      <a:r>
                        <a:rPr lang="en-US" sz="2400" b="1" spc="-15" dirty="0">
                          <a:latin typeface="Arial"/>
                          <a:cs typeface="Arial"/>
                        </a:rPr>
                        <a:t>l</a:t>
                      </a:r>
                      <a:r>
                        <a:rPr lang="en-US" sz="2400" b="1" spc="10" dirty="0">
                          <a:latin typeface="Arial"/>
                          <a:cs typeface="Arial"/>
                        </a:rPr>
                        <a:t>ea</a:t>
                      </a:r>
                      <a:r>
                        <a:rPr lang="en-US" sz="2400" b="1" spc="-10" dirty="0">
                          <a:latin typeface="Arial"/>
                          <a:cs typeface="Arial"/>
                        </a:rPr>
                        <a:t>r</a:t>
                      </a:r>
                      <a:r>
                        <a:rPr lang="en-US" sz="2400" b="1" spc="-25" dirty="0">
                          <a:latin typeface="Arial"/>
                          <a:cs typeface="Arial"/>
                        </a:rPr>
                        <a:t>n</a:t>
                      </a:r>
                      <a:r>
                        <a:rPr lang="en-US" sz="2400" b="1" spc="-15" dirty="0">
                          <a:latin typeface="Arial"/>
                          <a:cs typeface="Arial"/>
                        </a:rPr>
                        <a:t>i</a:t>
                      </a:r>
                      <a:r>
                        <a:rPr lang="en-US" sz="2400" b="1" spc="-5" dirty="0">
                          <a:latin typeface="Arial"/>
                          <a:cs typeface="Arial"/>
                        </a:rPr>
                        <a:t>n</a:t>
                      </a:r>
                      <a:r>
                        <a:rPr lang="en-US" sz="2400" b="1" spc="-10" dirty="0">
                          <a:latin typeface="Arial"/>
                          <a:cs typeface="Arial"/>
                        </a:rPr>
                        <a:t>g</a:t>
                      </a:r>
                    </a:p>
                    <a:p>
                      <a:pPr marL="12700">
                        <a:lnSpc>
                          <a:spcPct val="100000"/>
                        </a:lnSpc>
                      </a:pPr>
                      <a:endParaRPr lang="en-US" sz="2400" dirty="0">
                        <a:latin typeface="Arial"/>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lang="en-PH" sz="2400" b="0" spc="0" dirty="0">
                          <a:latin typeface="Arial" panose="020B0604020202020204" pitchFamily="34" charset="0"/>
                          <a:cs typeface="Arial" panose="020B0604020202020204" pitchFamily="34" charset="0"/>
                        </a:rPr>
                        <a:t>7. </a:t>
                      </a:r>
                      <a:r>
                        <a:rPr lang="en-US" sz="2400" b="1" spc="-40" dirty="0">
                          <a:latin typeface="Arial"/>
                          <a:cs typeface="Arial"/>
                        </a:rPr>
                        <a:t>A</a:t>
                      </a:r>
                      <a:r>
                        <a:rPr lang="en-US" sz="2400" b="1" spc="20" dirty="0">
                          <a:latin typeface="Arial"/>
                          <a:cs typeface="Arial"/>
                        </a:rPr>
                        <a:t>p</a:t>
                      </a:r>
                      <a:r>
                        <a:rPr lang="en-US" sz="2400" b="1" spc="-25" dirty="0">
                          <a:latin typeface="Arial"/>
                          <a:cs typeface="Arial"/>
                        </a:rPr>
                        <a:t>p</a:t>
                      </a:r>
                      <a:r>
                        <a:rPr lang="en-US" sz="2400" b="1" spc="5" dirty="0">
                          <a:latin typeface="Arial"/>
                          <a:cs typeface="Arial"/>
                        </a:rPr>
                        <a:t>l</a:t>
                      </a:r>
                      <a:r>
                        <a:rPr lang="en-US" sz="2400" b="1" spc="0" dirty="0">
                          <a:latin typeface="Arial"/>
                          <a:cs typeface="Arial"/>
                        </a:rPr>
                        <a:t>y</a:t>
                      </a:r>
                      <a:r>
                        <a:rPr lang="en-US" sz="2400" b="1" spc="-20" dirty="0">
                          <a:latin typeface="Arial"/>
                          <a:cs typeface="Arial"/>
                        </a:rPr>
                        <a:t> </a:t>
                      </a:r>
                      <a:r>
                        <a:rPr lang="en-US" sz="2400" b="1" spc="0" dirty="0">
                          <a:latin typeface="Arial"/>
                          <a:cs typeface="Arial"/>
                        </a:rPr>
                        <a:t>a</a:t>
                      </a:r>
                      <a:r>
                        <a:rPr lang="en-US" sz="2400" b="1" spc="-20" dirty="0">
                          <a:latin typeface="Arial"/>
                          <a:cs typeface="Arial"/>
                        </a:rPr>
                        <a:t> </a:t>
                      </a:r>
                      <a:r>
                        <a:rPr lang="en-US" sz="2400" b="1" spc="-10" dirty="0">
                          <a:latin typeface="Arial"/>
                          <a:cs typeface="Arial"/>
                        </a:rPr>
                        <a:t>r</a:t>
                      </a:r>
                      <a:r>
                        <a:rPr lang="en-US" sz="2400" b="1" spc="5" dirty="0">
                          <a:latin typeface="Arial"/>
                          <a:cs typeface="Arial"/>
                        </a:rPr>
                        <a:t>a</a:t>
                      </a:r>
                      <a:r>
                        <a:rPr lang="en-US" sz="2400" b="1" spc="-5" dirty="0">
                          <a:latin typeface="Arial"/>
                          <a:cs typeface="Arial"/>
                        </a:rPr>
                        <a:t>ng</a:t>
                      </a:r>
                      <a:r>
                        <a:rPr lang="en-US" sz="2400" b="1" spc="0" dirty="0">
                          <a:latin typeface="Arial"/>
                          <a:cs typeface="Arial"/>
                        </a:rPr>
                        <a:t>e </a:t>
                      </a:r>
                      <a:r>
                        <a:rPr lang="en-US" sz="2400" b="1" spc="-25" dirty="0">
                          <a:latin typeface="Arial"/>
                          <a:cs typeface="Arial"/>
                        </a:rPr>
                        <a:t>o</a:t>
                      </a:r>
                      <a:r>
                        <a:rPr lang="en-US" sz="2400" b="1" spc="0" dirty="0">
                          <a:latin typeface="Arial"/>
                          <a:cs typeface="Arial"/>
                        </a:rPr>
                        <a:t>f</a:t>
                      </a:r>
                      <a:r>
                        <a:rPr lang="en-US" sz="2400" b="1" spc="-15" dirty="0">
                          <a:latin typeface="Arial"/>
                          <a:cs typeface="Arial"/>
                        </a:rPr>
                        <a:t> </a:t>
                      </a:r>
                      <a:r>
                        <a:rPr lang="en-US" sz="2400" b="1" spc="5" dirty="0">
                          <a:latin typeface="Arial"/>
                          <a:cs typeface="Arial"/>
                        </a:rPr>
                        <a:t>s</a:t>
                      </a:r>
                      <a:r>
                        <a:rPr lang="en-US" sz="2400" b="1" spc="-5" dirty="0">
                          <a:latin typeface="Arial"/>
                          <a:cs typeface="Arial"/>
                        </a:rPr>
                        <a:t>u</a:t>
                      </a:r>
                      <a:r>
                        <a:rPr lang="en-US" sz="2400" b="1" spc="-15" dirty="0">
                          <a:latin typeface="Arial"/>
                          <a:cs typeface="Arial"/>
                        </a:rPr>
                        <a:t>c</a:t>
                      </a:r>
                      <a:r>
                        <a:rPr lang="en-US" sz="2400" b="1" spc="10" dirty="0">
                          <a:latin typeface="Arial"/>
                          <a:cs typeface="Arial"/>
                        </a:rPr>
                        <a:t>c</a:t>
                      </a:r>
                      <a:r>
                        <a:rPr lang="en-US" sz="2400" b="1" spc="-15" dirty="0">
                          <a:latin typeface="Arial"/>
                          <a:cs typeface="Arial"/>
                        </a:rPr>
                        <a:t>es</a:t>
                      </a:r>
                      <a:r>
                        <a:rPr lang="en-US" sz="2400" b="1" spc="5" dirty="0">
                          <a:latin typeface="Arial"/>
                          <a:cs typeface="Arial"/>
                        </a:rPr>
                        <a:t>s</a:t>
                      </a:r>
                      <a:r>
                        <a:rPr lang="en-US" sz="2400" b="1" spc="-10" dirty="0">
                          <a:latin typeface="Arial"/>
                          <a:cs typeface="Arial"/>
                        </a:rPr>
                        <a:t>f</a:t>
                      </a:r>
                      <a:r>
                        <a:rPr lang="en-US" sz="2400" b="1" spc="-5" dirty="0">
                          <a:latin typeface="Arial"/>
                          <a:cs typeface="Arial"/>
                        </a:rPr>
                        <a:t>ul</a:t>
                      </a:r>
                      <a:r>
                        <a:rPr lang="en-US" sz="2400" b="1" spc="-10" dirty="0">
                          <a:latin typeface="Arial"/>
                          <a:cs typeface="Arial"/>
                        </a:rPr>
                        <a:t> </a:t>
                      </a:r>
                      <a:r>
                        <a:rPr lang="en-US" sz="2400" b="1" spc="5" dirty="0">
                          <a:latin typeface="Arial"/>
                          <a:cs typeface="Arial"/>
                        </a:rPr>
                        <a:t>s</a:t>
                      </a:r>
                      <a:r>
                        <a:rPr lang="en-US" sz="2400" b="1" spc="-10" dirty="0">
                          <a:latin typeface="Arial"/>
                          <a:cs typeface="Arial"/>
                        </a:rPr>
                        <a:t>tr</a:t>
                      </a:r>
                      <a:r>
                        <a:rPr lang="en-US" sz="2400" b="1" spc="-15" dirty="0">
                          <a:latin typeface="Arial"/>
                          <a:cs typeface="Arial"/>
                        </a:rPr>
                        <a:t>a</a:t>
                      </a:r>
                      <a:r>
                        <a:rPr lang="en-US" sz="2400" b="1" spc="-10" dirty="0">
                          <a:latin typeface="Arial"/>
                          <a:cs typeface="Arial"/>
                        </a:rPr>
                        <a:t>t</a:t>
                      </a:r>
                      <a:r>
                        <a:rPr lang="en-US" sz="2400" b="1" spc="5" dirty="0">
                          <a:latin typeface="Arial"/>
                          <a:cs typeface="Arial"/>
                        </a:rPr>
                        <a:t>e</a:t>
                      </a:r>
                      <a:r>
                        <a:rPr lang="en-US" sz="2400" b="1" spc="-5" dirty="0">
                          <a:latin typeface="Arial"/>
                          <a:cs typeface="Arial"/>
                        </a:rPr>
                        <a:t>g</a:t>
                      </a:r>
                      <a:r>
                        <a:rPr lang="en-US" sz="2400" b="1" spc="-15" dirty="0">
                          <a:latin typeface="Arial"/>
                          <a:cs typeface="Arial"/>
                        </a:rPr>
                        <a:t>ie</a:t>
                      </a:r>
                      <a:r>
                        <a:rPr lang="en-US" sz="2400" b="1" spc="0" dirty="0">
                          <a:latin typeface="Arial"/>
                          <a:cs typeface="Arial"/>
                        </a:rPr>
                        <a:t>s</a:t>
                      </a:r>
                      <a:r>
                        <a:rPr lang="en-US" sz="2400" b="1" spc="-20" dirty="0">
                          <a:latin typeface="Arial"/>
                          <a:cs typeface="Arial"/>
                        </a:rPr>
                        <a:t> </a:t>
                      </a:r>
                      <a:r>
                        <a:rPr lang="en-US" sz="2400" b="1" spc="-15" dirty="0">
                          <a:latin typeface="Arial"/>
                          <a:cs typeface="Arial"/>
                        </a:rPr>
                        <a:t>t</a:t>
                      </a:r>
                      <a:r>
                        <a:rPr lang="en-US" sz="2400" b="1" spc="-5" dirty="0">
                          <a:latin typeface="Arial"/>
                          <a:cs typeface="Arial"/>
                        </a:rPr>
                        <a:t>h</a:t>
                      </a:r>
                      <a:r>
                        <a:rPr lang="en-US" sz="2400" b="1" spc="-10" dirty="0">
                          <a:latin typeface="Arial"/>
                          <a:cs typeface="Arial"/>
                        </a:rPr>
                        <a:t>a</a:t>
                      </a:r>
                      <a:r>
                        <a:rPr lang="en-US" sz="2400" b="1" spc="0" dirty="0">
                          <a:latin typeface="Arial"/>
                          <a:cs typeface="Arial"/>
                        </a:rPr>
                        <a:t>t</a:t>
                      </a:r>
                      <a:r>
                        <a:rPr lang="en-US" sz="2400" b="1" spc="-15" dirty="0">
                          <a:latin typeface="Arial"/>
                          <a:cs typeface="Arial"/>
                        </a:rPr>
                        <a:t> </a:t>
                      </a:r>
                      <a:r>
                        <a:rPr lang="en-US" sz="2400" b="1" spc="-40" dirty="0">
                          <a:latin typeface="Arial"/>
                          <a:cs typeface="Arial"/>
                        </a:rPr>
                        <a:t>m</a:t>
                      </a:r>
                      <a:r>
                        <a:rPr lang="en-US" sz="2400" b="1" spc="5" dirty="0">
                          <a:latin typeface="Arial"/>
                          <a:cs typeface="Arial"/>
                        </a:rPr>
                        <a:t>a</a:t>
                      </a:r>
                      <a:r>
                        <a:rPr lang="en-US" sz="2400" b="1" spc="-15" dirty="0">
                          <a:latin typeface="Arial"/>
                          <a:cs typeface="Arial"/>
                        </a:rPr>
                        <a:t>i</a:t>
                      </a:r>
                      <a:r>
                        <a:rPr lang="en-US" sz="2400" b="1" spc="-5" dirty="0">
                          <a:latin typeface="Arial"/>
                          <a:cs typeface="Arial"/>
                        </a:rPr>
                        <a:t>nt</a:t>
                      </a:r>
                      <a:r>
                        <a:rPr lang="en-US" sz="2400" b="1" spc="-15" dirty="0">
                          <a:latin typeface="Arial"/>
                          <a:cs typeface="Arial"/>
                        </a:rPr>
                        <a:t>ai</a:t>
                      </a:r>
                      <a:r>
                        <a:rPr lang="en-US" sz="2400" b="1" spc="-10" dirty="0">
                          <a:latin typeface="Arial"/>
                          <a:cs typeface="Arial"/>
                        </a:rPr>
                        <a:t>n </a:t>
                      </a:r>
                      <a:r>
                        <a:rPr lang="en-US" sz="2400" b="1" spc="-15" dirty="0">
                          <a:latin typeface="Arial"/>
                          <a:cs typeface="Arial"/>
                        </a:rPr>
                        <a:t>l</a:t>
                      </a:r>
                      <a:r>
                        <a:rPr lang="en-US" sz="2400" b="1" spc="-5" dirty="0">
                          <a:latin typeface="Arial"/>
                          <a:cs typeface="Arial"/>
                        </a:rPr>
                        <a:t>e</a:t>
                      </a:r>
                      <a:r>
                        <a:rPr lang="en-US" sz="2400" b="1" spc="5" dirty="0">
                          <a:latin typeface="Arial"/>
                          <a:cs typeface="Arial"/>
                        </a:rPr>
                        <a:t>a</a:t>
                      </a:r>
                      <a:r>
                        <a:rPr lang="en-US" sz="2400" b="1" spc="-10" dirty="0">
                          <a:latin typeface="Arial"/>
                          <a:cs typeface="Arial"/>
                        </a:rPr>
                        <a:t>r</a:t>
                      </a:r>
                      <a:r>
                        <a:rPr lang="en-US" sz="2400" b="1" spc="-25" dirty="0">
                          <a:latin typeface="Arial"/>
                          <a:cs typeface="Arial"/>
                        </a:rPr>
                        <a:t>n</a:t>
                      </a:r>
                      <a:r>
                        <a:rPr lang="en-US" sz="2400" b="1" spc="-15" dirty="0">
                          <a:latin typeface="Arial"/>
                          <a:cs typeface="Arial"/>
                        </a:rPr>
                        <a:t>i</a:t>
                      </a:r>
                      <a:r>
                        <a:rPr lang="en-US" sz="2400" b="1" spc="-5" dirty="0">
                          <a:latin typeface="Arial"/>
                          <a:cs typeface="Arial"/>
                        </a:rPr>
                        <a:t>n</a:t>
                      </a:r>
                      <a:r>
                        <a:rPr lang="en-US" sz="2400" b="1" spc="-10" dirty="0">
                          <a:latin typeface="Arial"/>
                          <a:cs typeface="Arial"/>
                        </a:rPr>
                        <a:t>g </a:t>
                      </a:r>
                      <a:r>
                        <a:rPr lang="en-US" sz="2400" b="1" spc="10" dirty="0">
                          <a:latin typeface="Arial"/>
                          <a:cs typeface="Arial"/>
                        </a:rPr>
                        <a:t>e</a:t>
                      </a:r>
                      <a:r>
                        <a:rPr lang="en-US" sz="2400" b="1" spc="-5" dirty="0">
                          <a:latin typeface="Arial"/>
                          <a:cs typeface="Arial"/>
                        </a:rPr>
                        <a:t>n</a:t>
                      </a:r>
                      <a:r>
                        <a:rPr lang="en-US" sz="2400" b="1" spc="-55" dirty="0">
                          <a:latin typeface="Arial"/>
                          <a:cs typeface="Arial"/>
                        </a:rPr>
                        <a:t>v</a:t>
                      </a:r>
                      <a:r>
                        <a:rPr lang="en-US" sz="2400" b="1" spc="-15" dirty="0">
                          <a:latin typeface="Arial"/>
                          <a:cs typeface="Arial"/>
                        </a:rPr>
                        <a:t>ir</a:t>
                      </a:r>
                      <a:r>
                        <a:rPr lang="en-US" sz="2400" b="1" spc="-25" dirty="0">
                          <a:latin typeface="Arial"/>
                          <a:cs typeface="Arial"/>
                        </a:rPr>
                        <a:t>o</a:t>
                      </a:r>
                      <a:r>
                        <a:rPr lang="en-US" sz="2400" b="1" spc="15" dirty="0">
                          <a:latin typeface="Arial"/>
                          <a:cs typeface="Arial"/>
                        </a:rPr>
                        <a:t>n</a:t>
                      </a:r>
                      <a:r>
                        <a:rPr lang="en-US" sz="2400" b="1" spc="-20" dirty="0">
                          <a:latin typeface="Arial"/>
                          <a:cs typeface="Arial"/>
                        </a:rPr>
                        <a:t>m</a:t>
                      </a:r>
                      <a:r>
                        <a:rPr lang="en-US" sz="2400" b="1" spc="5" dirty="0">
                          <a:latin typeface="Arial"/>
                          <a:cs typeface="Arial"/>
                        </a:rPr>
                        <a:t>e</a:t>
                      </a:r>
                      <a:r>
                        <a:rPr lang="en-US" sz="2400" b="1" spc="-5" dirty="0">
                          <a:latin typeface="Arial"/>
                          <a:cs typeface="Arial"/>
                        </a:rPr>
                        <a:t>n</a:t>
                      </a:r>
                      <a:r>
                        <a:rPr lang="en-US" sz="2400" b="1" spc="-10" dirty="0">
                          <a:latin typeface="Arial"/>
                          <a:cs typeface="Arial"/>
                        </a:rPr>
                        <a:t>t</a:t>
                      </a:r>
                      <a:r>
                        <a:rPr lang="en-US" sz="2400" b="1" spc="0" dirty="0">
                          <a:latin typeface="Arial"/>
                          <a:cs typeface="Arial"/>
                        </a:rPr>
                        <a:t>s</a:t>
                      </a:r>
                      <a:r>
                        <a:rPr lang="en-US" sz="2400" b="1" spc="-20" dirty="0">
                          <a:latin typeface="Arial"/>
                          <a:cs typeface="Arial"/>
                        </a:rPr>
                        <a:t> </a:t>
                      </a:r>
                      <a:r>
                        <a:rPr lang="en-US" sz="2400" b="1" spc="-15" dirty="0">
                          <a:latin typeface="Arial"/>
                          <a:cs typeface="Arial"/>
                        </a:rPr>
                        <a:t>t</a:t>
                      </a:r>
                      <a:r>
                        <a:rPr lang="en-US" sz="2400" b="1" spc="-5" dirty="0">
                          <a:latin typeface="Arial"/>
                          <a:cs typeface="Arial"/>
                        </a:rPr>
                        <a:t>h</a:t>
                      </a:r>
                      <a:r>
                        <a:rPr lang="en-US" sz="2400" b="1" spc="5" dirty="0">
                          <a:latin typeface="Arial"/>
                          <a:cs typeface="Arial"/>
                        </a:rPr>
                        <a:t>a</a:t>
                      </a:r>
                      <a:r>
                        <a:rPr lang="en-US" sz="2400" b="1" spc="0" dirty="0">
                          <a:latin typeface="Arial"/>
                          <a:cs typeface="Arial"/>
                        </a:rPr>
                        <a:t>t</a:t>
                      </a:r>
                      <a:r>
                        <a:rPr lang="en-US" sz="2400" b="1" spc="-35" dirty="0">
                          <a:latin typeface="Arial"/>
                          <a:cs typeface="Arial"/>
                        </a:rPr>
                        <a:t> </a:t>
                      </a:r>
                      <a:r>
                        <a:rPr lang="en-US" sz="2400" b="1" spc="-20" dirty="0">
                          <a:latin typeface="Arial"/>
                          <a:cs typeface="Arial"/>
                        </a:rPr>
                        <a:t>m</a:t>
                      </a:r>
                      <a:r>
                        <a:rPr lang="en-US" sz="2400" b="1" spc="10" dirty="0">
                          <a:latin typeface="Arial"/>
                          <a:cs typeface="Arial"/>
                        </a:rPr>
                        <a:t>o</a:t>
                      </a:r>
                      <a:r>
                        <a:rPr lang="en-US" sz="2400" b="1" spc="-10" dirty="0">
                          <a:latin typeface="Arial"/>
                          <a:cs typeface="Arial"/>
                        </a:rPr>
                        <a:t>t</a:t>
                      </a:r>
                      <a:r>
                        <a:rPr lang="en-US" sz="2400" b="1" spc="5" dirty="0">
                          <a:latin typeface="Arial"/>
                          <a:cs typeface="Arial"/>
                        </a:rPr>
                        <a:t>i</a:t>
                      </a:r>
                      <a:r>
                        <a:rPr lang="en-US" sz="2400" b="1" spc="-45" dirty="0">
                          <a:latin typeface="Arial"/>
                          <a:cs typeface="Arial"/>
                        </a:rPr>
                        <a:t>v</a:t>
                      </a:r>
                      <a:r>
                        <a:rPr lang="en-US" sz="2400" b="1" spc="5" dirty="0">
                          <a:latin typeface="Arial"/>
                          <a:cs typeface="Arial"/>
                        </a:rPr>
                        <a:t>a</a:t>
                      </a:r>
                      <a:r>
                        <a:rPr lang="en-US" sz="2400" b="1" spc="-10" dirty="0">
                          <a:latin typeface="Arial"/>
                          <a:cs typeface="Arial"/>
                        </a:rPr>
                        <a:t>t</a:t>
                      </a:r>
                      <a:r>
                        <a:rPr lang="en-US" sz="2400" b="1" spc="0" dirty="0">
                          <a:latin typeface="Arial"/>
                          <a:cs typeface="Arial"/>
                        </a:rPr>
                        <a:t>e </a:t>
                      </a:r>
                      <a:r>
                        <a:rPr lang="en-US" sz="2400" b="1" spc="-35" dirty="0">
                          <a:latin typeface="Arial"/>
                          <a:cs typeface="Arial"/>
                        </a:rPr>
                        <a:t>l</a:t>
                      </a:r>
                      <a:r>
                        <a:rPr lang="en-US" sz="2400" b="1" spc="5" dirty="0">
                          <a:latin typeface="Arial"/>
                          <a:cs typeface="Arial"/>
                        </a:rPr>
                        <a:t>ea</a:t>
                      </a:r>
                      <a:r>
                        <a:rPr lang="en-US" sz="2400" b="1" spc="-10" dirty="0">
                          <a:latin typeface="Arial"/>
                          <a:cs typeface="Arial"/>
                        </a:rPr>
                        <a:t>r</a:t>
                      </a:r>
                      <a:r>
                        <a:rPr lang="en-US" sz="2400" b="1" spc="-5" dirty="0">
                          <a:latin typeface="Arial"/>
                          <a:cs typeface="Arial"/>
                        </a:rPr>
                        <a:t>n</a:t>
                      </a:r>
                      <a:r>
                        <a:rPr lang="en-US" sz="2400" b="1" spc="5" dirty="0">
                          <a:latin typeface="Arial"/>
                          <a:cs typeface="Arial"/>
                        </a:rPr>
                        <a:t>e</a:t>
                      </a:r>
                      <a:r>
                        <a:rPr lang="en-US" sz="2400" b="1" spc="-10" dirty="0">
                          <a:latin typeface="Arial"/>
                          <a:cs typeface="Arial"/>
                        </a:rPr>
                        <a:t>r</a:t>
                      </a:r>
                      <a:r>
                        <a:rPr lang="en-US" sz="2400" b="1" spc="0" dirty="0">
                          <a:latin typeface="Arial"/>
                          <a:cs typeface="Arial"/>
                        </a:rPr>
                        <a:t>s</a:t>
                      </a:r>
                      <a:r>
                        <a:rPr lang="en-US" sz="2400" b="1" spc="-20" dirty="0">
                          <a:latin typeface="Arial"/>
                          <a:cs typeface="Arial"/>
                        </a:rPr>
                        <a:t> </a:t>
                      </a:r>
                      <a:r>
                        <a:rPr lang="en-US" sz="2400" b="1" spc="-15" dirty="0">
                          <a:latin typeface="Arial"/>
                          <a:cs typeface="Arial"/>
                        </a:rPr>
                        <a:t>t</a:t>
                      </a:r>
                      <a:r>
                        <a:rPr lang="en-US" sz="2400" b="1" spc="-10" dirty="0">
                          <a:latin typeface="Arial"/>
                          <a:cs typeface="Arial"/>
                        </a:rPr>
                        <a:t>o</a:t>
                      </a:r>
                      <a:r>
                        <a:rPr lang="en-US" sz="2400" b="1" spc="-20" dirty="0">
                          <a:latin typeface="Arial"/>
                          <a:cs typeface="Arial"/>
                        </a:rPr>
                        <a:t> </a:t>
                      </a:r>
                      <a:r>
                        <a:rPr lang="en-US" sz="2400" b="1" spc="-10" dirty="0">
                          <a:latin typeface="Arial"/>
                          <a:cs typeface="Arial"/>
                        </a:rPr>
                        <a:t>w</a:t>
                      </a:r>
                      <a:r>
                        <a:rPr lang="en-US" sz="2400" b="1" spc="-5" dirty="0">
                          <a:latin typeface="Arial"/>
                          <a:cs typeface="Arial"/>
                        </a:rPr>
                        <a:t>o</a:t>
                      </a:r>
                      <a:r>
                        <a:rPr lang="en-US" sz="2400" b="1" spc="-10" dirty="0">
                          <a:latin typeface="Arial"/>
                          <a:cs typeface="Arial"/>
                        </a:rPr>
                        <a:t>r</a:t>
                      </a:r>
                      <a:r>
                        <a:rPr lang="en-US" sz="2400" b="1" spc="0" dirty="0">
                          <a:latin typeface="Arial"/>
                          <a:cs typeface="Arial"/>
                        </a:rPr>
                        <a:t>k</a:t>
                      </a:r>
                      <a:r>
                        <a:rPr lang="en-US" sz="2400" b="1" spc="-15" dirty="0">
                          <a:latin typeface="Arial"/>
                          <a:cs typeface="Arial"/>
                        </a:rPr>
                        <a:t> </a:t>
                      </a:r>
                      <a:r>
                        <a:rPr lang="en-US" sz="2400" b="1" spc="-5" dirty="0">
                          <a:latin typeface="Arial"/>
                          <a:cs typeface="Arial"/>
                        </a:rPr>
                        <a:t>p</a:t>
                      </a:r>
                      <a:r>
                        <a:rPr lang="en-US" sz="2400" b="1" spc="-10" dirty="0">
                          <a:latin typeface="Arial"/>
                          <a:cs typeface="Arial"/>
                        </a:rPr>
                        <a:t>r</a:t>
                      </a:r>
                      <a:r>
                        <a:rPr lang="en-US" sz="2400" b="1" spc="-5" dirty="0">
                          <a:latin typeface="Arial"/>
                          <a:cs typeface="Arial"/>
                        </a:rPr>
                        <a:t>o</a:t>
                      </a:r>
                      <a:r>
                        <a:rPr lang="en-US" sz="2400" b="1" spc="-25" dirty="0">
                          <a:latin typeface="Arial"/>
                          <a:cs typeface="Arial"/>
                        </a:rPr>
                        <a:t>d</a:t>
                      </a:r>
                      <a:r>
                        <a:rPr lang="en-US" sz="2400" b="1" spc="-5" dirty="0">
                          <a:latin typeface="Arial"/>
                          <a:cs typeface="Arial"/>
                        </a:rPr>
                        <a:t>u</a:t>
                      </a:r>
                      <a:r>
                        <a:rPr lang="en-US" sz="2400" b="1" spc="-15" dirty="0">
                          <a:latin typeface="Arial"/>
                          <a:cs typeface="Arial"/>
                        </a:rPr>
                        <a:t>c</a:t>
                      </a:r>
                      <a:r>
                        <a:rPr lang="en-US" sz="2400" b="1" spc="-10" dirty="0">
                          <a:latin typeface="Arial"/>
                          <a:cs typeface="Arial"/>
                        </a:rPr>
                        <a:t>t</a:t>
                      </a:r>
                      <a:r>
                        <a:rPr lang="en-US" sz="2400" b="1" spc="5" dirty="0">
                          <a:latin typeface="Arial"/>
                          <a:cs typeface="Arial"/>
                        </a:rPr>
                        <a:t>i</a:t>
                      </a:r>
                      <a:r>
                        <a:rPr lang="en-US" sz="2400" b="1" spc="-35" dirty="0">
                          <a:latin typeface="Arial"/>
                          <a:cs typeface="Arial"/>
                        </a:rPr>
                        <a:t>v</a:t>
                      </a:r>
                      <a:r>
                        <a:rPr lang="en-US" sz="2400" b="1" spc="5" dirty="0">
                          <a:latin typeface="Arial"/>
                          <a:cs typeface="Arial"/>
                        </a:rPr>
                        <a:t>e</a:t>
                      </a:r>
                      <a:r>
                        <a:rPr lang="en-US" sz="2400" b="1" spc="-15" dirty="0">
                          <a:latin typeface="Arial"/>
                          <a:cs typeface="Arial"/>
                        </a:rPr>
                        <a:t>l</a:t>
                      </a:r>
                      <a:r>
                        <a:rPr lang="en-US" sz="2400" b="1" spc="0" dirty="0">
                          <a:latin typeface="Arial"/>
                          <a:cs typeface="Arial"/>
                        </a:rPr>
                        <a:t>y</a:t>
                      </a:r>
                      <a:r>
                        <a:rPr lang="en-US" sz="2400" b="1" spc="-20" dirty="0">
                          <a:latin typeface="Arial"/>
                          <a:cs typeface="Arial"/>
                        </a:rPr>
                        <a:t> </a:t>
                      </a:r>
                      <a:r>
                        <a:rPr lang="en-US" sz="2400" b="1" spc="-5" dirty="0">
                          <a:latin typeface="Arial"/>
                          <a:cs typeface="Arial"/>
                        </a:rPr>
                        <a:t>b</a:t>
                      </a:r>
                      <a:r>
                        <a:rPr lang="en-US" sz="2400" b="1" spc="0" dirty="0">
                          <a:latin typeface="Arial"/>
                          <a:cs typeface="Arial"/>
                        </a:rPr>
                        <a:t>y </a:t>
                      </a:r>
                      <a:r>
                        <a:rPr lang="en-US" sz="2400" b="1" spc="5" dirty="0">
                          <a:latin typeface="Arial"/>
                          <a:cs typeface="Arial"/>
                        </a:rPr>
                        <a:t>a</a:t>
                      </a:r>
                      <a:r>
                        <a:rPr lang="en-US" sz="2400" b="1" spc="10" dirty="0">
                          <a:latin typeface="Arial"/>
                          <a:cs typeface="Arial"/>
                        </a:rPr>
                        <a:t>s</a:t>
                      </a:r>
                      <a:r>
                        <a:rPr lang="en-US" sz="2400" b="1" spc="-15" dirty="0">
                          <a:latin typeface="Arial"/>
                          <a:cs typeface="Arial"/>
                        </a:rPr>
                        <a:t>s</a:t>
                      </a:r>
                      <a:r>
                        <a:rPr lang="en-US" sz="2400" b="1" spc="-5" dirty="0">
                          <a:latin typeface="Arial"/>
                          <a:cs typeface="Arial"/>
                        </a:rPr>
                        <a:t>u</a:t>
                      </a:r>
                      <a:r>
                        <a:rPr lang="en-US" sz="2400" b="1" spc="-20" dirty="0">
                          <a:latin typeface="Arial"/>
                          <a:cs typeface="Arial"/>
                        </a:rPr>
                        <a:t>m</a:t>
                      </a:r>
                      <a:r>
                        <a:rPr lang="en-US" sz="2400" b="1" spc="-15" dirty="0">
                          <a:latin typeface="Arial"/>
                          <a:cs typeface="Arial"/>
                        </a:rPr>
                        <a:t>i</a:t>
                      </a:r>
                      <a:r>
                        <a:rPr lang="en-US" sz="2400" b="1" spc="-5" dirty="0">
                          <a:latin typeface="Arial"/>
                          <a:cs typeface="Arial"/>
                        </a:rPr>
                        <a:t>n</a:t>
                      </a:r>
                      <a:r>
                        <a:rPr lang="en-US" sz="2400" b="1" spc="-10" dirty="0">
                          <a:latin typeface="Arial"/>
                          <a:cs typeface="Arial"/>
                        </a:rPr>
                        <a:t>g</a:t>
                      </a:r>
                      <a:r>
                        <a:rPr lang="en-US" sz="2400" b="1" spc="-20" dirty="0">
                          <a:latin typeface="Arial"/>
                          <a:cs typeface="Arial"/>
                        </a:rPr>
                        <a:t> </a:t>
                      </a:r>
                      <a:r>
                        <a:rPr lang="en-US" sz="2400" b="1" spc="-10" dirty="0">
                          <a:latin typeface="Arial"/>
                          <a:cs typeface="Arial"/>
                        </a:rPr>
                        <a:t>r</a:t>
                      </a:r>
                      <a:r>
                        <a:rPr lang="en-US" sz="2400" b="1" spc="5" dirty="0">
                          <a:latin typeface="Arial"/>
                          <a:cs typeface="Arial"/>
                        </a:rPr>
                        <a:t>es</a:t>
                      </a:r>
                      <a:r>
                        <a:rPr lang="en-US" sz="2400" b="1" spc="-5" dirty="0">
                          <a:latin typeface="Arial"/>
                          <a:cs typeface="Arial"/>
                        </a:rPr>
                        <a:t>po</a:t>
                      </a:r>
                      <a:r>
                        <a:rPr lang="en-US" sz="2400" b="1" spc="-45" dirty="0">
                          <a:latin typeface="Arial"/>
                          <a:cs typeface="Arial"/>
                        </a:rPr>
                        <a:t>n</a:t>
                      </a:r>
                      <a:r>
                        <a:rPr lang="en-US" sz="2400" b="1" spc="-15" dirty="0">
                          <a:latin typeface="Arial"/>
                          <a:cs typeface="Arial"/>
                        </a:rPr>
                        <a:t>si</a:t>
                      </a:r>
                      <a:r>
                        <a:rPr lang="en-US" sz="2400" b="1" spc="-5" dirty="0">
                          <a:latin typeface="Arial"/>
                          <a:cs typeface="Arial"/>
                        </a:rPr>
                        <a:t>b</a:t>
                      </a:r>
                      <a:r>
                        <a:rPr lang="en-US" sz="2400" b="1" spc="-35" dirty="0">
                          <a:latin typeface="Arial"/>
                          <a:cs typeface="Arial"/>
                        </a:rPr>
                        <a:t>i</a:t>
                      </a:r>
                      <a:r>
                        <a:rPr lang="en-US" sz="2400" b="1" spc="-15" dirty="0">
                          <a:latin typeface="Arial"/>
                          <a:cs typeface="Arial"/>
                        </a:rPr>
                        <a:t>li</a:t>
                      </a:r>
                      <a:r>
                        <a:rPr lang="en-US" sz="2400" b="1" spc="-10" dirty="0">
                          <a:latin typeface="Arial"/>
                          <a:cs typeface="Arial"/>
                        </a:rPr>
                        <a:t>t</a:t>
                      </a:r>
                      <a:r>
                        <a:rPr lang="en-US" sz="2400" b="1" spc="0" dirty="0">
                          <a:latin typeface="Arial"/>
                          <a:cs typeface="Arial"/>
                        </a:rPr>
                        <a:t>y</a:t>
                      </a:r>
                      <a:r>
                        <a:rPr lang="en-US" sz="2400" b="1" spc="-20" dirty="0">
                          <a:latin typeface="Arial"/>
                          <a:cs typeface="Arial"/>
                        </a:rPr>
                        <a:t> </a:t>
                      </a:r>
                      <a:r>
                        <a:rPr lang="en-US" sz="2400" b="1" spc="-10" dirty="0">
                          <a:latin typeface="Arial"/>
                          <a:cs typeface="Arial"/>
                        </a:rPr>
                        <a:t>f</a:t>
                      </a:r>
                      <a:r>
                        <a:rPr lang="en-US" sz="2400" b="1" spc="-5" dirty="0">
                          <a:latin typeface="Arial"/>
                          <a:cs typeface="Arial"/>
                        </a:rPr>
                        <a:t>o</a:t>
                      </a:r>
                      <a:r>
                        <a:rPr lang="en-US" sz="2400" b="1" spc="0" dirty="0">
                          <a:latin typeface="Arial"/>
                          <a:cs typeface="Arial"/>
                        </a:rPr>
                        <a:t>r</a:t>
                      </a:r>
                      <a:r>
                        <a:rPr lang="en-US" sz="2400" b="1" spc="5" dirty="0">
                          <a:latin typeface="Arial"/>
                          <a:cs typeface="Arial"/>
                        </a:rPr>
                        <a:t> </a:t>
                      </a:r>
                      <a:r>
                        <a:rPr lang="en-US" sz="2400" b="1" spc="-10" dirty="0">
                          <a:latin typeface="Arial"/>
                          <a:cs typeface="Arial"/>
                        </a:rPr>
                        <a:t>t</a:t>
                      </a:r>
                      <a:r>
                        <a:rPr lang="en-US" sz="2400" b="1" spc="0" dirty="0">
                          <a:latin typeface="Arial"/>
                          <a:cs typeface="Arial"/>
                        </a:rPr>
                        <a:t>h</a:t>
                      </a:r>
                      <a:r>
                        <a:rPr lang="en-US" sz="2400" b="1" spc="-15" dirty="0">
                          <a:latin typeface="Arial"/>
                          <a:cs typeface="Arial"/>
                        </a:rPr>
                        <a:t>ei</a:t>
                      </a:r>
                      <a:r>
                        <a:rPr lang="en-US" sz="2400" b="1" spc="-5" dirty="0">
                          <a:latin typeface="Arial"/>
                          <a:cs typeface="Arial"/>
                        </a:rPr>
                        <a:t>r</a:t>
                      </a:r>
                      <a:r>
                        <a:rPr lang="en-US" sz="2400" b="1" spc="-15" dirty="0">
                          <a:latin typeface="Arial"/>
                          <a:cs typeface="Arial"/>
                        </a:rPr>
                        <a:t> </a:t>
                      </a:r>
                      <a:r>
                        <a:rPr lang="en-US" sz="2400" b="1" spc="-5" dirty="0">
                          <a:latin typeface="Arial"/>
                          <a:cs typeface="Arial"/>
                        </a:rPr>
                        <a:t>o</a:t>
                      </a:r>
                      <a:r>
                        <a:rPr lang="en-US" sz="2400" b="1" spc="-10" dirty="0">
                          <a:latin typeface="Arial"/>
                          <a:cs typeface="Arial"/>
                        </a:rPr>
                        <a:t>wn</a:t>
                      </a:r>
                      <a:r>
                        <a:rPr lang="en-US" sz="2400" b="1" spc="-20" dirty="0">
                          <a:latin typeface="Arial"/>
                          <a:cs typeface="Arial"/>
                        </a:rPr>
                        <a:t> </a:t>
                      </a:r>
                      <a:r>
                        <a:rPr lang="en-US" sz="2400" b="1" spc="-15" dirty="0">
                          <a:latin typeface="Arial"/>
                          <a:cs typeface="Arial"/>
                        </a:rPr>
                        <a:t>l</a:t>
                      </a:r>
                      <a:r>
                        <a:rPr lang="en-US" sz="2400" b="1" spc="-5" dirty="0">
                          <a:latin typeface="Arial"/>
                          <a:cs typeface="Arial"/>
                        </a:rPr>
                        <a:t>e</a:t>
                      </a:r>
                      <a:r>
                        <a:rPr lang="en-US" sz="2400" b="1" spc="5" dirty="0">
                          <a:latin typeface="Arial"/>
                          <a:cs typeface="Arial"/>
                        </a:rPr>
                        <a:t>a</a:t>
                      </a:r>
                      <a:r>
                        <a:rPr lang="en-US" sz="2400" b="1" spc="-10" dirty="0">
                          <a:latin typeface="Arial"/>
                          <a:cs typeface="Arial"/>
                        </a:rPr>
                        <a:t>r</a:t>
                      </a:r>
                      <a:r>
                        <a:rPr lang="en-US" sz="2400" b="1" spc="-5" dirty="0">
                          <a:latin typeface="Arial"/>
                          <a:cs typeface="Arial"/>
                        </a:rPr>
                        <a:t>n</a:t>
                      </a:r>
                      <a:r>
                        <a:rPr lang="en-US" sz="2400" b="1" spc="-15" dirty="0">
                          <a:latin typeface="Arial"/>
                          <a:cs typeface="Arial"/>
                        </a:rPr>
                        <a:t>i</a:t>
                      </a:r>
                      <a:r>
                        <a:rPr lang="en-US" sz="2400" b="1" spc="-25" dirty="0">
                          <a:latin typeface="Arial"/>
                          <a:cs typeface="Arial"/>
                        </a:rPr>
                        <a:t>n</a:t>
                      </a:r>
                      <a:r>
                        <a:rPr lang="en-US" sz="2400" b="1" spc="-10" dirty="0">
                          <a:latin typeface="Arial"/>
                          <a:cs typeface="Arial"/>
                        </a:rPr>
                        <a:t>g</a:t>
                      </a:r>
                      <a:endParaRPr lang="en-US" sz="2400" dirty="0">
                        <a:latin typeface="Arial"/>
                        <a:cs typeface="Arial"/>
                      </a:endParaRPr>
                    </a:p>
                    <a:p>
                      <a:endParaRPr lang="en-PH"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8844373"/>
                  </a:ext>
                </a:extLst>
              </a:tr>
            </a:tbl>
          </a:graphicData>
        </a:graphic>
      </p:graphicFrame>
    </p:spTree>
    <p:extLst>
      <p:ext uri="{BB962C8B-B14F-4D97-AF65-F5344CB8AC3E}">
        <p14:creationId xmlns:p14="http://schemas.microsoft.com/office/powerpoint/2010/main" val="620387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A02B34-93CF-4AF2-BEC8-9F028B213C98}"/>
              </a:ext>
            </a:extLst>
          </p:cNvPr>
          <p:cNvSpPr/>
          <p:nvPr/>
        </p:nvSpPr>
        <p:spPr>
          <a:xfrm>
            <a:off x="321325" y="889843"/>
            <a:ext cx="11549350" cy="4216539"/>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0"/>
                <a:solidFill>
                  <a:srgbClr val="5B9BD5"/>
                </a:solidFill>
                <a:effectLst>
                  <a:outerShdw blurRad="38100" dist="25400" dir="5400000" algn="ctr" rotWithShape="0">
                    <a:srgbClr val="6E747A">
                      <a:alpha val="43000"/>
                    </a:srgbClr>
                  </a:outerShdw>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0"/>
                <a:solidFill>
                  <a:srgbClr val="5B9BD5"/>
                </a:solidFill>
                <a:effectLst>
                  <a:outerShdw blurRad="38100" dist="25400" dir="5400000" algn="ctr" rotWithShape="0">
                    <a:srgbClr val="6E747A">
                      <a:alpha val="43000"/>
                    </a:srgbClr>
                  </a:outerShdw>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w="0"/>
              <a:effectLst>
                <a:outerShdw blurRad="38100" dist="25400" dir="5400000" algn="ctr" rotWithShape="0">
                  <a:srgbClr val="6E747A">
                    <a:alpha val="43000"/>
                  </a:srgbClr>
                </a:outerShdw>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w="0"/>
                <a:effectLst>
                  <a:outerShdw blurRad="38100" dist="25400" dir="5400000" algn="ctr" rotWithShape="0">
                    <a:srgbClr val="6E747A">
                      <a:alpha val="43000"/>
                    </a:srgbClr>
                  </a:outerShdw>
                </a:effectLst>
                <a:uLnTx/>
                <a:uFillTx/>
              </a:rPr>
              <a:t>USING OPTION 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w="0"/>
                <a:effectLst>
                  <a:outerShdw blurRad="38100" dist="25400" dir="5400000" algn="ctr" rotWithShape="0">
                    <a:srgbClr val="6E747A">
                      <a:alpha val="43000"/>
                    </a:srgbClr>
                  </a:outerShdw>
                </a:effectLst>
                <a:uLnTx/>
                <a:uFillTx/>
              </a:rPr>
              <a:t>RECORDED VIDEO LESSON 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w="0"/>
                <a:effectLst>
                  <a:outerShdw blurRad="38100" dist="25400" dir="5400000" algn="ctr" rotWithShape="0">
                    <a:srgbClr val="6E747A">
                      <a:alpha val="43000"/>
                    </a:srgbClr>
                  </a:outerShdw>
                </a:effectLst>
                <a:uLnTx/>
                <a:uFillTx/>
              </a:rPr>
              <a:t>AUDIO LESSON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w="0"/>
                <a:effectLst>
                  <a:outerShdw blurRad="38100" dist="25400" dir="5400000" algn="ctr" rotWithShape="0">
                    <a:srgbClr val="6E747A">
                      <a:alpha val="43000"/>
                    </a:srgbClr>
                  </a:outerShdw>
                </a:effectLst>
                <a:uLnTx/>
                <a:uFillTx/>
              </a:rPr>
              <a:t>THAT IS SLM –BASED OR MELC -ALIGNED</a:t>
            </a:r>
          </a:p>
        </p:txBody>
      </p:sp>
      <p:sp>
        <p:nvSpPr>
          <p:cNvPr id="3" name="Google Shape;138;p14">
            <a:extLst>
              <a:ext uri="{FF2B5EF4-FFF2-40B4-BE49-F238E27FC236}">
                <a16:creationId xmlns:a16="http://schemas.microsoft.com/office/drawing/2014/main" id="{F7A626E2-CB27-44A6-A4F1-F1688AA1E8B7}"/>
              </a:ext>
            </a:extLst>
          </p:cNvPr>
          <p:cNvSpPr txBox="1">
            <a:spLocks/>
          </p:cNvSpPr>
          <p:nvPr/>
        </p:nvSpPr>
        <p:spPr>
          <a:xfrm>
            <a:off x="2025950" y="427007"/>
            <a:ext cx="7829550" cy="1909763"/>
          </a:xfrm>
          <a:prstGeom prst="rect">
            <a:avLst/>
          </a:prstGeom>
          <a:noFill/>
          <a:ln>
            <a:noFill/>
          </a:ln>
        </p:spPr>
        <p:txBody>
          <a:bodyPr spcFirstLastPara="1" vert="horz" wrap="square" lIns="91425" tIns="45700" rIns="91425" bIns="45700" rtlCol="0" anchor="b" anchorCtr="0">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ysClr val="window" lastClr="FFFFFF"/>
              </a:buClr>
              <a:buSzPts val="4900"/>
              <a:buFontTx/>
              <a:buNone/>
              <a:tabLst/>
              <a:defRPr/>
            </a:pPr>
            <a:r>
              <a:rPr kumimoji="0" lang="en-US" sz="5400" b="1" i="0" u="none" strike="noStrike" kern="1200" cap="none" spc="0" normalizeH="0" baseline="0" noProof="0" dirty="0">
                <a:ln>
                  <a:noFill/>
                </a:ln>
                <a:solidFill>
                  <a:schemeClr val="accent1"/>
                </a:solidFill>
                <a:effectLst/>
                <a:uLnTx/>
                <a:uFillTx/>
                <a:latin typeface="Calibri Light"/>
                <a:ea typeface="+mj-ea"/>
                <a:cs typeface="+mj-cs"/>
              </a:rPr>
              <a:t>PRACTICE </a:t>
            </a:r>
          </a:p>
          <a:p>
            <a:pPr marL="0" marR="0" lvl="0" indent="0" algn="ctr" defTabSz="914400" rtl="0" eaLnBrk="1" fontAlgn="auto" latinLnBrk="0" hangingPunct="1">
              <a:lnSpc>
                <a:spcPct val="90000"/>
              </a:lnSpc>
              <a:spcBef>
                <a:spcPts val="0"/>
              </a:spcBef>
              <a:spcAft>
                <a:spcPts val="0"/>
              </a:spcAft>
              <a:buClr>
                <a:sysClr val="window" lastClr="FFFFFF"/>
              </a:buClr>
              <a:buSzPts val="4900"/>
              <a:buFontTx/>
              <a:buNone/>
              <a:tabLst/>
              <a:defRPr/>
            </a:pPr>
            <a:r>
              <a:rPr kumimoji="0" lang="en-US" sz="5400" b="1" i="0" u="none" strike="noStrike" kern="1200" cap="none" spc="0" normalizeH="0" baseline="0" noProof="0" dirty="0">
                <a:ln>
                  <a:noFill/>
                </a:ln>
                <a:solidFill>
                  <a:schemeClr val="accent1"/>
                </a:solidFill>
                <a:effectLst/>
                <a:uLnTx/>
                <a:uFillTx/>
                <a:latin typeface="Calibri Light"/>
                <a:ea typeface="+mj-ea"/>
                <a:cs typeface="+mj-cs"/>
              </a:rPr>
              <a:t>Linking Observation Notes and the COT Rating</a:t>
            </a:r>
          </a:p>
        </p:txBody>
      </p:sp>
    </p:spTree>
    <p:extLst>
      <p:ext uri="{BB962C8B-B14F-4D97-AF65-F5344CB8AC3E}">
        <p14:creationId xmlns:p14="http://schemas.microsoft.com/office/powerpoint/2010/main" val="2480993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B4E047-9944-4C9D-9ED0-CE0CDB7CF95E}"/>
              </a:ext>
            </a:extLst>
          </p:cNvPr>
          <p:cNvSpPr txBox="1">
            <a:spLocks/>
          </p:cNvSpPr>
          <p:nvPr/>
        </p:nvSpPr>
        <p:spPr>
          <a:xfrm>
            <a:off x="645694" y="255469"/>
            <a:ext cx="10515600" cy="1701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OBSERVATION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ysClr val="windowText" lastClr="000000"/>
                </a:solidFill>
                <a:effectLst/>
                <a:uLnTx/>
                <a:uFillTx/>
                <a:latin typeface="Calibri"/>
                <a:ea typeface="+mn-ea"/>
                <a:cs typeface="+mn-cs"/>
              </a:rPr>
              <a:t>The teacher consistently speaks in English.  He </a:t>
            </a:r>
            <a:r>
              <a:rPr lang="en-US" sz="2600" dirty="0">
                <a:solidFill>
                  <a:sysClr val="windowText" lastClr="000000"/>
                </a:solidFill>
                <a:latin typeface="Calibri"/>
              </a:rPr>
              <a:t>use</a:t>
            </a:r>
            <a:r>
              <a:rPr kumimoji="0" lang="en-US" sz="2600" b="0" i="0" u="none" strike="noStrike" kern="1200" cap="none" spc="0" normalizeH="0" baseline="0" noProof="0" dirty="0">
                <a:ln>
                  <a:noFill/>
                </a:ln>
                <a:solidFill>
                  <a:sysClr val="windowText" lastClr="000000"/>
                </a:solidFill>
                <a:effectLst/>
                <a:uLnTx/>
                <a:uFillTx/>
                <a:latin typeface="Calibri"/>
                <a:ea typeface="+mn-ea"/>
                <a:cs typeface="+mn-cs"/>
              </a:rPr>
              <a:t>s hand signals and the  quality of voice changes. </a:t>
            </a:r>
            <a:r>
              <a:rPr lang="en-US" sz="2600" dirty="0">
                <a:solidFill>
                  <a:sysClr val="windowText" lastClr="000000"/>
                </a:solidFill>
                <a:latin typeface="Calibri"/>
              </a:rPr>
              <a:t>The tone   varies </a:t>
            </a:r>
            <a:r>
              <a:rPr kumimoji="0" lang="en-US" sz="2600" b="0" i="0" u="none" strike="noStrike" kern="1200" cap="none" spc="0" normalizeH="0" baseline="0" noProof="0" dirty="0">
                <a:ln>
                  <a:noFill/>
                </a:ln>
                <a:solidFill>
                  <a:sysClr val="windowText" lastClr="000000"/>
                </a:solidFill>
                <a:effectLst/>
                <a:uLnTx/>
                <a:uFillTx/>
                <a:latin typeface="Calibri"/>
                <a:ea typeface="+mn-ea"/>
                <a:cs typeface="+mn-cs"/>
              </a:rPr>
              <a:t>during discussion of concept and during entrance of  super </a:t>
            </a:r>
            <a:r>
              <a:rPr lang="en-US" sz="2600" dirty="0">
                <a:solidFill>
                  <a:sysClr val="windowText" lastClr="000000"/>
                </a:solidFill>
                <a:latin typeface="Calibri"/>
              </a:rPr>
              <a:t>heroes when introducing </a:t>
            </a:r>
            <a:r>
              <a:rPr kumimoji="0" lang="en-US" sz="2600" b="0" i="0" u="none" strike="noStrike" kern="1200" cap="none" spc="0" normalizeH="0" baseline="0" noProof="0" dirty="0">
                <a:ln>
                  <a:noFill/>
                </a:ln>
                <a:solidFill>
                  <a:sysClr val="windowText" lastClr="000000"/>
                </a:solidFill>
                <a:effectLst/>
                <a:uLnTx/>
                <a:uFillTx/>
                <a:latin typeface="Calibri"/>
                <a:ea typeface="+mn-ea"/>
                <a:cs typeface="+mn-cs"/>
              </a:rPr>
              <a:t>another  activity.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graphicFrame>
        <p:nvGraphicFramePr>
          <p:cNvPr id="4" name="Table 5">
            <a:extLst>
              <a:ext uri="{FF2B5EF4-FFF2-40B4-BE49-F238E27FC236}">
                <a16:creationId xmlns:a16="http://schemas.microsoft.com/office/drawing/2014/main" id="{08A948F3-8E8E-4504-9643-75DB8C7D369D}"/>
              </a:ext>
            </a:extLst>
          </p:cNvPr>
          <p:cNvGraphicFramePr>
            <a:graphicFrameLocks noGrp="1"/>
          </p:cNvGraphicFramePr>
          <p:nvPr>
            <p:extLst>
              <p:ext uri="{D42A27DB-BD31-4B8C-83A1-F6EECF244321}">
                <p14:modId xmlns:p14="http://schemas.microsoft.com/office/powerpoint/2010/main" val="2638748260"/>
              </p:ext>
            </p:extLst>
          </p:nvPr>
        </p:nvGraphicFramePr>
        <p:xfrm>
          <a:off x="330201" y="2099244"/>
          <a:ext cx="11531597" cy="2801620"/>
        </p:xfrm>
        <a:graphic>
          <a:graphicData uri="http://schemas.openxmlformats.org/drawingml/2006/table">
            <a:tbl>
              <a:tblPr firstRow="1" bandRow="1"/>
              <a:tblGrid>
                <a:gridCol w="1528011">
                  <a:extLst>
                    <a:ext uri="{9D8B030D-6E8A-4147-A177-3AD203B41FA5}">
                      <a16:colId xmlns:a16="http://schemas.microsoft.com/office/drawing/2014/main" val="2635596794"/>
                    </a:ext>
                  </a:extLst>
                </a:gridCol>
                <a:gridCol w="7260389">
                  <a:extLst>
                    <a:ext uri="{9D8B030D-6E8A-4147-A177-3AD203B41FA5}">
                      <a16:colId xmlns:a16="http://schemas.microsoft.com/office/drawing/2014/main" val="903340022"/>
                    </a:ext>
                  </a:extLst>
                </a:gridCol>
                <a:gridCol w="482600">
                  <a:extLst>
                    <a:ext uri="{9D8B030D-6E8A-4147-A177-3AD203B41FA5}">
                      <a16:colId xmlns:a16="http://schemas.microsoft.com/office/drawing/2014/main" val="1470258481"/>
                    </a:ext>
                  </a:extLst>
                </a:gridCol>
                <a:gridCol w="533400">
                  <a:extLst>
                    <a:ext uri="{9D8B030D-6E8A-4147-A177-3AD203B41FA5}">
                      <a16:colId xmlns:a16="http://schemas.microsoft.com/office/drawing/2014/main" val="368484307"/>
                    </a:ext>
                  </a:extLst>
                </a:gridCol>
                <a:gridCol w="533400">
                  <a:extLst>
                    <a:ext uri="{9D8B030D-6E8A-4147-A177-3AD203B41FA5}">
                      <a16:colId xmlns:a16="http://schemas.microsoft.com/office/drawing/2014/main" val="3677535910"/>
                    </a:ext>
                  </a:extLst>
                </a:gridCol>
                <a:gridCol w="609600">
                  <a:extLst>
                    <a:ext uri="{9D8B030D-6E8A-4147-A177-3AD203B41FA5}">
                      <a16:colId xmlns:a16="http://schemas.microsoft.com/office/drawing/2014/main" val="2703549695"/>
                    </a:ext>
                  </a:extLst>
                </a:gridCol>
                <a:gridCol w="584197">
                  <a:extLst>
                    <a:ext uri="{9D8B030D-6E8A-4147-A177-3AD203B41FA5}">
                      <a16:colId xmlns:a16="http://schemas.microsoft.com/office/drawing/2014/main" val="1350130632"/>
                    </a:ext>
                  </a:extLst>
                </a:gridCol>
              </a:tblGrid>
              <a:tr h="1003300">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Indicator  no.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INDICATOR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3</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4</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6</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7</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3818808990"/>
                  </a:ext>
                </a:extLst>
              </a:tr>
              <a:tr h="1003300">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r>
                        <a:rPr lang="en-US" sz="2800" dirty="0"/>
                        <a:t>3</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r>
                        <a:rPr lang="en-US" sz="2800" dirty="0"/>
                        <a:t>Use effective verbal and non-verbal classroom communication strategies to support learner understanding, participation, engagement and achievement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475230922"/>
                  </a:ext>
                </a:extLst>
              </a:tr>
            </a:tbl>
          </a:graphicData>
        </a:graphic>
      </p:graphicFrame>
      <p:pic>
        <p:nvPicPr>
          <p:cNvPr id="5" name="Picture 4">
            <a:extLst>
              <a:ext uri="{FF2B5EF4-FFF2-40B4-BE49-F238E27FC236}">
                <a16:creationId xmlns:a16="http://schemas.microsoft.com/office/drawing/2014/main" id="{33113290-1964-43C2-8106-9702D01D2D7C}"/>
              </a:ext>
            </a:extLst>
          </p:cNvPr>
          <p:cNvPicPr>
            <a:picLocks noChangeAspect="1"/>
          </p:cNvPicPr>
          <p:nvPr/>
        </p:nvPicPr>
        <p:blipFill>
          <a:blip r:embed="rId3"/>
          <a:stretch>
            <a:fillRect/>
          </a:stretch>
        </p:blipFill>
        <p:spPr>
          <a:xfrm>
            <a:off x="10355821" y="3399752"/>
            <a:ext cx="1213209" cy="1286367"/>
          </a:xfrm>
          <a:prstGeom prst="rect">
            <a:avLst/>
          </a:prstGeom>
        </p:spPr>
      </p:pic>
      <p:graphicFrame>
        <p:nvGraphicFramePr>
          <p:cNvPr id="6" name="Table 6">
            <a:extLst>
              <a:ext uri="{FF2B5EF4-FFF2-40B4-BE49-F238E27FC236}">
                <a16:creationId xmlns:a16="http://schemas.microsoft.com/office/drawing/2014/main" id="{E9EED9DA-4568-48E9-87DD-A1A4C435E023}"/>
              </a:ext>
            </a:extLst>
          </p:cNvPr>
          <p:cNvGraphicFramePr>
            <a:graphicFrameLocks noGrp="1"/>
          </p:cNvGraphicFramePr>
          <p:nvPr>
            <p:extLst>
              <p:ext uri="{D42A27DB-BD31-4B8C-83A1-F6EECF244321}">
                <p14:modId xmlns:p14="http://schemas.microsoft.com/office/powerpoint/2010/main" val="19244667"/>
              </p:ext>
            </p:extLst>
          </p:nvPr>
        </p:nvGraphicFramePr>
        <p:xfrm>
          <a:off x="4736102" y="5042971"/>
          <a:ext cx="1753130" cy="1524000"/>
        </p:xfrm>
        <a:graphic>
          <a:graphicData uri="http://schemas.openxmlformats.org/drawingml/2006/table">
            <a:tbl>
              <a:tblPr firstRow="1" bandRow="1">
                <a:tableStyleId>{5C22544A-7EE6-4342-B048-85BDC9FD1C3A}</a:tableStyleId>
              </a:tblPr>
              <a:tblGrid>
                <a:gridCol w="1753130">
                  <a:extLst>
                    <a:ext uri="{9D8B030D-6E8A-4147-A177-3AD203B41FA5}">
                      <a16:colId xmlns:a16="http://schemas.microsoft.com/office/drawing/2014/main" val="2966655054"/>
                    </a:ext>
                  </a:extLst>
                </a:gridCol>
              </a:tblGrid>
              <a:tr h="370840">
                <a:tc>
                  <a:txBody>
                    <a:bodyPr/>
                    <a:lstStyle/>
                    <a:p>
                      <a:r>
                        <a:rPr lang="en-US" sz="2400" dirty="0"/>
                        <a:t>(4) RPMS RATING </a:t>
                      </a:r>
                    </a:p>
                  </a:txBody>
                  <a:tcPr/>
                </a:tc>
                <a:extLst>
                  <a:ext uri="{0D108BD9-81ED-4DB2-BD59-A6C34878D82A}">
                    <a16:rowId xmlns:a16="http://schemas.microsoft.com/office/drawing/2014/main" val="197007513"/>
                  </a:ext>
                </a:extLst>
              </a:tr>
              <a:tr h="370840">
                <a:tc>
                  <a:txBody>
                    <a:bodyPr/>
                    <a:lstStyle/>
                    <a:p>
                      <a:pPr marL="0" algn="l" defTabSz="806867" rtl="0" eaLnBrk="1" latinLnBrk="0" hangingPunct="1"/>
                      <a:r>
                        <a:rPr lang="en-US" sz="4000" kern="1200" dirty="0">
                          <a:solidFill>
                            <a:srgbClr val="C00000"/>
                          </a:solidFill>
                          <a:latin typeface="+mn-lt"/>
                          <a:ea typeface="+mn-ea"/>
                          <a:cs typeface="+mn-cs"/>
                        </a:rPr>
                        <a:t>4</a:t>
                      </a:r>
                    </a:p>
                  </a:txBody>
                  <a:tcPr/>
                </a:tc>
                <a:extLst>
                  <a:ext uri="{0D108BD9-81ED-4DB2-BD59-A6C34878D82A}">
                    <a16:rowId xmlns:a16="http://schemas.microsoft.com/office/drawing/2014/main" val="4159381009"/>
                  </a:ext>
                </a:extLst>
              </a:tr>
            </a:tbl>
          </a:graphicData>
        </a:graphic>
      </p:graphicFrame>
      <p:sp>
        <p:nvSpPr>
          <p:cNvPr id="7" name="TextBox 6">
            <a:extLst>
              <a:ext uri="{FF2B5EF4-FFF2-40B4-BE49-F238E27FC236}">
                <a16:creationId xmlns:a16="http://schemas.microsoft.com/office/drawing/2014/main" id="{958F96D2-2835-42B7-B3C8-2130F1FB6638}"/>
              </a:ext>
            </a:extLst>
          </p:cNvPr>
          <p:cNvSpPr txBox="1"/>
          <p:nvPr/>
        </p:nvSpPr>
        <p:spPr>
          <a:xfrm>
            <a:off x="7427495" y="5422232"/>
            <a:ext cx="4141535" cy="1180299"/>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AE2ECF9B-F7A4-4F14-AE37-59CF7AB20460}"/>
              </a:ext>
            </a:extLst>
          </p:cNvPr>
          <p:cNvSpPr txBox="1"/>
          <p:nvPr/>
        </p:nvSpPr>
        <p:spPr>
          <a:xfrm>
            <a:off x="7021902" y="4957990"/>
            <a:ext cx="4839896" cy="1815882"/>
          </a:xfrm>
          <a:prstGeom prst="rect">
            <a:avLst/>
          </a:prstGeom>
          <a:noFill/>
        </p:spPr>
        <p:txBody>
          <a:bodyPr wrap="square" rtlCol="0">
            <a:spAutoFit/>
          </a:bodyPr>
          <a:lstStyle/>
          <a:p>
            <a:r>
              <a:rPr lang="en-US" sz="2800" b="1" dirty="0">
                <a:solidFill>
                  <a:schemeClr val="accent1"/>
                </a:solidFill>
              </a:rPr>
              <a:t>With annotation </a:t>
            </a:r>
          </a:p>
          <a:p>
            <a:r>
              <a:rPr lang="en-US" sz="2800" dirty="0" err="1"/>
              <a:t>Eg.</a:t>
            </a:r>
            <a:r>
              <a:rPr lang="en-US" sz="2800" dirty="0"/>
              <a:t> Module, screenshot of instant messaging, note/s showing instructions, narrative  </a:t>
            </a:r>
          </a:p>
        </p:txBody>
      </p:sp>
      <p:graphicFrame>
        <p:nvGraphicFramePr>
          <p:cNvPr id="11" name="Table 11">
            <a:extLst>
              <a:ext uri="{FF2B5EF4-FFF2-40B4-BE49-F238E27FC236}">
                <a16:creationId xmlns:a16="http://schemas.microsoft.com/office/drawing/2014/main" id="{66BEA8C3-F277-4F27-B3B6-72BC33FBAC67}"/>
              </a:ext>
            </a:extLst>
          </p:cNvPr>
          <p:cNvGraphicFramePr>
            <a:graphicFrameLocks noGrp="1"/>
          </p:cNvGraphicFramePr>
          <p:nvPr>
            <p:extLst>
              <p:ext uri="{D42A27DB-BD31-4B8C-83A1-F6EECF244321}">
                <p14:modId xmlns:p14="http://schemas.microsoft.com/office/powerpoint/2010/main" val="560759123"/>
              </p:ext>
            </p:extLst>
          </p:nvPr>
        </p:nvGraphicFramePr>
        <p:xfrm>
          <a:off x="680022" y="5042971"/>
          <a:ext cx="3523411" cy="164592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337892925"/>
                    </a:ext>
                  </a:extLst>
                </a:gridCol>
                <a:gridCol w="374450">
                  <a:extLst>
                    <a:ext uri="{9D8B030D-6E8A-4147-A177-3AD203B41FA5}">
                      <a16:colId xmlns:a16="http://schemas.microsoft.com/office/drawing/2014/main" val="4245735813"/>
                    </a:ext>
                  </a:extLst>
                </a:gridCol>
                <a:gridCol w="396815">
                  <a:extLst>
                    <a:ext uri="{9D8B030D-6E8A-4147-A177-3AD203B41FA5}">
                      <a16:colId xmlns:a16="http://schemas.microsoft.com/office/drawing/2014/main" val="81591956"/>
                    </a:ext>
                  </a:extLst>
                </a:gridCol>
                <a:gridCol w="414068">
                  <a:extLst>
                    <a:ext uri="{9D8B030D-6E8A-4147-A177-3AD203B41FA5}">
                      <a16:colId xmlns:a16="http://schemas.microsoft.com/office/drawing/2014/main" val="1889388573"/>
                    </a:ext>
                  </a:extLst>
                </a:gridCol>
                <a:gridCol w="396815">
                  <a:extLst>
                    <a:ext uri="{9D8B030D-6E8A-4147-A177-3AD203B41FA5}">
                      <a16:colId xmlns:a16="http://schemas.microsoft.com/office/drawing/2014/main" val="796762282"/>
                    </a:ext>
                  </a:extLst>
                </a:gridCol>
                <a:gridCol w="586596">
                  <a:extLst>
                    <a:ext uri="{9D8B030D-6E8A-4147-A177-3AD203B41FA5}">
                      <a16:colId xmlns:a16="http://schemas.microsoft.com/office/drawing/2014/main" val="258114786"/>
                    </a:ext>
                  </a:extLst>
                </a:gridCol>
              </a:tblGrid>
              <a:tr h="370840">
                <a:tc>
                  <a:txBody>
                    <a:bodyPr/>
                    <a:lstStyle/>
                    <a:p>
                      <a:r>
                        <a:rPr lang="en-US" sz="2400" dirty="0"/>
                        <a:t>COT  Score </a:t>
                      </a:r>
                    </a:p>
                  </a:txBody>
                  <a:tcPr/>
                </a:tc>
                <a:tc>
                  <a:txBody>
                    <a:bodyPr/>
                    <a:lstStyle/>
                    <a:p>
                      <a:r>
                        <a:rPr lang="en-US" sz="2400" dirty="0"/>
                        <a:t>3</a:t>
                      </a:r>
                    </a:p>
                  </a:txBody>
                  <a:tcPr/>
                </a:tc>
                <a:tc>
                  <a:txBody>
                    <a:bodyPr/>
                    <a:lstStyle/>
                    <a:p>
                      <a:r>
                        <a:rPr lang="en-US" sz="2400" dirty="0"/>
                        <a:t>4</a:t>
                      </a:r>
                    </a:p>
                  </a:txBody>
                  <a:tcPr/>
                </a:tc>
                <a:tc>
                  <a:txBody>
                    <a:bodyPr/>
                    <a:lstStyle/>
                    <a:p>
                      <a:r>
                        <a:rPr lang="en-US" sz="2400" dirty="0"/>
                        <a:t>5</a:t>
                      </a:r>
                    </a:p>
                  </a:txBody>
                  <a:tcPr/>
                </a:tc>
                <a:tc>
                  <a:txBody>
                    <a:bodyPr/>
                    <a:lstStyle/>
                    <a:p>
                      <a:r>
                        <a:rPr lang="en-US" sz="3600" dirty="0">
                          <a:solidFill>
                            <a:srgbClr val="C00000"/>
                          </a:solidFill>
                        </a:rPr>
                        <a:t>6</a:t>
                      </a:r>
                    </a:p>
                  </a:txBody>
                  <a:tcPr/>
                </a:tc>
                <a:tc>
                  <a:txBody>
                    <a:bodyPr/>
                    <a:lstStyle/>
                    <a:p>
                      <a:r>
                        <a:rPr lang="en-US" sz="2400" dirty="0"/>
                        <a:t>7</a:t>
                      </a:r>
                    </a:p>
                  </a:txBody>
                  <a:tcPr/>
                </a:tc>
                <a:extLst>
                  <a:ext uri="{0D108BD9-81ED-4DB2-BD59-A6C34878D82A}">
                    <a16:rowId xmlns:a16="http://schemas.microsoft.com/office/drawing/2014/main" val="684737963"/>
                  </a:ext>
                </a:extLst>
              </a:tr>
              <a:tr h="370840">
                <a:tc>
                  <a:txBody>
                    <a:bodyPr/>
                    <a:lstStyle/>
                    <a:p>
                      <a:r>
                        <a:rPr lang="en-US" sz="2400" dirty="0"/>
                        <a:t>RPMS Rating </a:t>
                      </a:r>
                    </a:p>
                  </a:txBody>
                  <a:tcPr/>
                </a:tc>
                <a:tc>
                  <a:txBody>
                    <a:bodyPr/>
                    <a:lstStyle/>
                    <a:p>
                      <a:r>
                        <a:rPr lang="en-US" sz="2400" dirty="0"/>
                        <a:t>1</a:t>
                      </a:r>
                    </a:p>
                  </a:txBody>
                  <a:tcPr/>
                </a:tc>
                <a:tc>
                  <a:txBody>
                    <a:bodyPr/>
                    <a:lstStyle/>
                    <a:p>
                      <a:r>
                        <a:rPr lang="en-US" sz="2400" dirty="0"/>
                        <a:t>2</a:t>
                      </a:r>
                    </a:p>
                  </a:txBody>
                  <a:tcPr/>
                </a:tc>
                <a:tc>
                  <a:txBody>
                    <a:bodyPr/>
                    <a:lstStyle/>
                    <a:p>
                      <a:r>
                        <a:rPr lang="en-US" sz="2400" dirty="0"/>
                        <a:t>3</a:t>
                      </a:r>
                    </a:p>
                  </a:txBody>
                  <a:tcPr/>
                </a:tc>
                <a:tc>
                  <a:txBody>
                    <a:bodyPr/>
                    <a:lstStyle/>
                    <a:p>
                      <a:r>
                        <a:rPr lang="en-US" sz="4000" dirty="0">
                          <a:solidFill>
                            <a:srgbClr val="C00000"/>
                          </a:solidFill>
                        </a:rPr>
                        <a:t>4</a:t>
                      </a:r>
                    </a:p>
                  </a:txBody>
                  <a:tcPr/>
                </a:tc>
                <a:tc>
                  <a:txBody>
                    <a:bodyPr/>
                    <a:lstStyle/>
                    <a:p>
                      <a:r>
                        <a:rPr lang="en-US" sz="2400" dirty="0"/>
                        <a:t>5</a:t>
                      </a:r>
                    </a:p>
                  </a:txBody>
                  <a:tcPr/>
                </a:tc>
                <a:extLst>
                  <a:ext uri="{0D108BD9-81ED-4DB2-BD59-A6C34878D82A}">
                    <a16:rowId xmlns:a16="http://schemas.microsoft.com/office/drawing/2014/main" val="2116098613"/>
                  </a:ext>
                </a:extLst>
              </a:tr>
            </a:tbl>
          </a:graphicData>
        </a:graphic>
      </p:graphicFrame>
    </p:spTree>
    <p:extLst>
      <p:ext uri="{BB962C8B-B14F-4D97-AF65-F5344CB8AC3E}">
        <p14:creationId xmlns:p14="http://schemas.microsoft.com/office/powerpoint/2010/main" val="3658860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B4E047-9944-4C9D-9ED0-CE0CDB7CF95E}"/>
              </a:ext>
            </a:extLst>
          </p:cNvPr>
          <p:cNvSpPr txBox="1">
            <a:spLocks/>
          </p:cNvSpPr>
          <p:nvPr/>
        </p:nvSpPr>
        <p:spPr>
          <a:xfrm>
            <a:off x="645694" y="255469"/>
            <a:ext cx="11216104" cy="227918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OBSERVATION  </a:t>
            </a:r>
            <a:r>
              <a:rPr lang="en-US" sz="2600" dirty="0">
                <a:solidFill>
                  <a:sysClr val="windowText" lastClr="000000"/>
                </a:solidFill>
                <a:latin typeface="Calibri"/>
              </a:rPr>
              <a:t>The use of animated superheroes to introduce different activities (boat is sinking, super driller, brain storm, use of table for common factor, </a:t>
            </a:r>
            <a:r>
              <a:rPr lang="en-US" sz="2600" dirty="0" err="1">
                <a:solidFill>
                  <a:sysClr val="windowText" lastClr="000000"/>
                </a:solidFill>
                <a:latin typeface="Calibri"/>
              </a:rPr>
              <a:t>etc</a:t>
            </a:r>
            <a:r>
              <a:rPr lang="en-US" sz="2600" dirty="0">
                <a:solidFill>
                  <a:sysClr val="windowText" lastClr="000000"/>
                </a:solidFill>
                <a:latin typeface="Calibri"/>
              </a:rPr>
              <a:t>,)  is engaging and  interesting to all learners.  It is simple and readily comprehended by the learners.  </a:t>
            </a:r>
          </a:p>
          <a:p>
            <a:pPr marL="0" marR="0" lvl="0" indent="0" algn="l" defTabSz="914400" rtl="0" eaLnBrk="1" fontAlgn="auto" latinLnBrk="0" hangingPunct="1">
              <a:lnSpc>
                <a:spcPct val="90000"/>
              </a:lnSpc>
              <a:spcBef>
                <a:spcPts val="1000"/>
              </a:spcBef>
              <a:spcAft>
                <a:spcPts val="0"/>
              </a:spcAft>
              <a:buClrTx/>
              <a:buSzTx/>
              <a:buNone/>
              <a:tabLst/>
              <a:defRPr/>
            </a:pPr>
            <a:r>
              <a:rPr lang="en-US" sz="2600" dirty="0">
                <a:solidFill>
                  <a:sysClr val="windowText" lastClr="000000"/>
                </a:solidFill>
                <a:latin typeface="Calibri"/>
              </a:rPr>
              <a:t>Though time is not enough for some learners to answer but I heard you say “great/ your really good/ congratulations.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graphicFrame>
        <p:nvGraphicFramePr>
          <p:cNvPr id="4" name="Table 5">
            <a:extLst>
              <a:ext uri="{FF2B5EF4-FFF2-40B4-BE49-F238E27FC236}">
                <a16:creationId xmlns:a16="http://schemas.microsoft.com/office/drawing/2014/main" id="{08A948F3-8E8E-4504-9643-75DB8C7D369D}"/>
              </a:ext>
            </a:extLst>
          </p:cNvPr>
          <p:cNvGraphicFramePr>
            <a:graphicFrameLocks noGrp="1"/>
          </p:cNvGraphicFramePr>
          <p:nvPr>
            <p:extLst>
              <p:ext uri="{D42A27DB-BD31-4B8C-83A1-F6EECF244321}">
                <p14:modId xmlns:p14="http://schemas.microsoft.com/office/powerpoint/2010/main" val="3748021046"/>
              </p:ext>
            </p:extLst>
          </p:nvPr>
        </p:nvGraphicFramePr>
        <p:xfrm>
          <a:off x="330201" y="2708767"/>
          <a:ext cx="11531597" cy="2006600"/>
        </p:xfrm>
        <a:graphic>
          <a:graphicData uri="http://schemas.openxmlformats.org/drawingml/2006/table">
            <a:tbl>
              <a:tblPr firstRow="1" bandRow="1"/>
              <a:tblGrid>
                <a:gridCol w="1528011">
                  <a:extLst>
                    <a:ext uri="{9D8B030D-6E8A-4147-A177-3AD203B41FA5}">
                      <a16:colId xmlns:a16="http://schemas.microsoft.com/office/drawing/2014/main" val="2635596794"/>
                    </a:ext>
                  </a:extLst>
                </a:gridCol>
                <a:gridCol w="7260389">
                  <a:extLst>
                    <a:ext uri="{9D8B030D-6E8A-4147-A177-3AD203B41FA5}">
                      <a16:colId xmlns:a16="http://schemas.microsoft.com/office/drawing/2014/main" val="903340022"/>
                    </a:ext>
                  </a:extLst>
                </a:gridCol>
                <a:gridCol w="482600">
                  <a:extLst>
                    <a:ext uri="{9D8B030D-6E8A-4147-A177-3AD203B41FA5}">
                      <a16:colId xmlns:a16="http://schemas.microsoft.com/office/drawing/2014/main" val="1470258481"/>
                    </a:ext>
                  </a:extLst>
                </a:gridCol>
                <a:gridCol w="533400">
                  <a:extLst>
                    <a:ext uri="{9D8B030D-6E8A-4147-A177-3AD203B41FA5}">
                      <a16:colId xmlns:a16="http://schemas.microsoft.com/office/drawing/2014/main" val="368484307"/>
                    </a:ext>
                  </a:extLst>
                </a:gridCol>
                <a:gridCol w="533400">
                  <a:extLst>
                    <a:ext uri="{9D8B030D-6E8A-4147-A177-3AD203B41FA5}">
                      <a16:colId xmlns:a16="http://schemas.microsoft.com/office/drawing/2014/main" val="3677535910"/>
                    </a:ext>
                  </a:extLst>
                </a:gridCol>
                <a:gridCol w="609600">
                  <a:extLst>
                    <a:ext uri="{9D8B030D-6E8A-4147-A177-3AD203B41FA5}">
                      <a16:colId xmlns:a16="http://schemas.microsoft.com/office/drawing/2014/main" val="2703549695"/>
                    </a:ext>
                  </a:extLst>
                </a:gridCol>
                <a:gridCol w="584197">
                  <a:extLst>
                    <a:ext uri="{9D8B030D-6E8A-4147-A177-3AD203B41FA5}">
                      <a16:colId xmlns:a16="http://schemas.microsoft.com/office/drawing/2014/main" val="1350130632"/>
                    </a:ext>
                  </a:extLst>
                </a:gridCol>
              </a:tblGrid>
              <a:tr h="1003300">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Indicator  no.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INDICATOR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3</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4</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6</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806867" rtl="0" eaLnBrk="1" latinLnBrk="0" hangingPunct="1">
                        <a:defRPr sz="1588" b="1" kern="1200">
                          <a:solidFill>
                            <a:schemeClr val="lt1"/>
                          </a:solidFill>
                          <a:latin typeface="Calibri"/>
                        </a:defRPr>
                      </a:lvl1pPr>
                      <a:lvl2pPr marL="403433" algn="l" defTabSz="806867" rtl="0" eaLnBrk="1" latinLnBrk="0" hangingPunct="1">
                        <a:defRPr sz="1588" b="1" kern="1200">
                          <a:solidFill>
                            <a:schemeClr val="lt1"/>
                          </a:solidFill>
                          <a:latin typeface="Calibri"/>
                        </a:defRPr>
                      </a:lvl2pPr>
                      <a:lvl3pPr marL="806867" algn="l" defTabSz="806867" rtl="0" eaLnBrk="1" latinLnBrk="0" hangingPunct="1">
                        <a:defRPr sz="1588" b="1" kern="1200">
                          <a:solidFill>
                            <a:schemeClr val="lt1"/>
                          </a:solidFill>
                          <a:latin typeface="Calibri"/>
                        </a:defRPr>
                      </a:lvl3pPr>
                      <a:lvl4pPr marL="1210300" algn="l" defTabSz="806867" rtl="0" eaLnBrk="1" latinLnBrk="0" hangingPunct="1">
                        <a:defRPr sz="1588" b="1" kern="1200">
                          <a:solidFill>
                            <a:schemeClr val="lt1"/>
                          </a:solidFill>
                          <a:latin typeface="Calibri"/>
                        </a:defRPr>
                      </a:lvl4pPr>
                      <a:lvl5pPr marL="1613733" algn="l" defTabSz="806867" rtl="0" eaLnBrk="1" latinLnBrk="0" hangingPunct="1">
                        <a:defRPr sz="1588" b="1" kern="1200">
                          <a:solidFill>
                            <a:schemeClr val="lt1"/>
                          </a:solidFill>
                          <a:latin typeface="Calibri"/>
                        </a:defRPr>
                      </a:lvl5pPr>
                      <a:lvl6pPr marL="2017166" algn="l" defTabSz="806867" rtl="0" eaLnBrk="1" latinLnBrk="0" hangingPunct="1">
                        <a:defRPr sz="1588" b="1" kern="1200">
                          <a:solidFill>
                            <a:schemeClr val="lt1"/>
                          </a:solidFill>
                          <a:latin typeface="Calibri"/>
                        </a:defRPr>
                      </a:lvl6pPr>
                      <a:lvl7pPr marL="2420600" algn="l" defTabSz="806867" rtl="0" eaLnBrk="1" latinLnBrk="0" hangingPunct="1">
                        <a:defRPr sz="1588" b="1" kern="1200">
                          <a:solidFill>
                            <a:schemeClr val="lt1"/>
                          </a:solidFill>
                          <a:latin typeface="Calibri"/>
                        </a:defRPr>
                      </a:lvl7pPr>
                      <a:lvl8pPr marL="2824033" algn="l" defTabSz="806867" rtl="0" eaLnBrk="1" latinLnBrk="0" hangingPunct="1">
                        <a:defRPr sz="1588" b="1" kern="1200">
                          <a:solidFill>
                            <a:schemeClr val="lt1"/>
                          </a:solidFill>
                          <a:latin typeface="Calibri"/>
                        </a:defRPr>
                      </a:lvl8pPr>
                      <a:lvl9pPr marL="3227466" algn="l" defTabSz="806867" rtl="0" eaLnBrk="1" latinLnBrk="0" hangingPunct="1">
                        <a:defRPr sz="1588" b="1" kern="1200">
                          <a:solidFill>
                            <a:schemeClr val="lt1"/>
                          </a:solidFill>
                          <a:latin typeface="Calibri"/>
                        </a:defRPr>
                      </a:lvl9pPr>
                    </a:lstStyle>
                    <a:p>
                      <a:r>
                        <a:rPr lang="en-US" sz="2800" dirty="0"/>
                        <a:t>7</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3818808990"/>
                  </a:ext>
                </a:extLst>
              </a:tr>
              <a:tr h="1003300">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r>
                        <a:rPr lang="en-US" sz="2800" dirty="0"/>
                        <a:t>5</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r>
                        <a:rPr lang="en-US" sz="2800" dirty="0"/>
                        <a:t>Maintained learning environment that promote fairness, respect, and care to encourage learning</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806867" rtl="0" eaLnBrk="1" latinLnBrk="0" hangingPunct="1">
                        <a:defRPr sz="1588" kern="1200">
                          <a:solidFill>
                            <a:schemeClr val="dk1"/>
                          </a:solidFill>
                          <a:latin typeface="Calibri"/>
                        </a:defRPr>
                      </a:lvl1pPr>
                      <a:lvl2pPr marL="403433" algn="l" defTabSz="806867" rtl="0" eaLnBrk="1" latinLnBrk="0" hangingPunct="1">
                        <a:defRPr sz="1588" kern="1200">
                          <a:solidFill>
                            <a:schemeClr val="dk1"/>
                          </a:solidFill>
                          <a:latin typeface="Calibri"/>
                        </a:defRPr>
                      </a:lvl2pPr>
                      <a:lvl3pPr marL="806867" algn="l" defTabSz="806867" rtl="0" eaLnBrk="1" latinLnBrk="0" hangingPunct="1">
                        <a:defRPr sz="1588" kern="1200">
                          <a:solidFill>
                            <a:schemeClr val="dk1"/>
                          </a:solidFill>
                          <a:latin typeface="Calibri"/>
                        </a:defRPr>
                      </a:lvl3pPr>
                      <a:lvl4pPr marL="1210300" algn="l" defTabSz="806867" rtl="0" eaLnBrk="1" latinLnBrk="0" hangingPunct="1">
                        <a:defRPr sz="1588" kern="1200">
                          <a:solidFill>
                            <a:schemeClr val="dk1"/>
                          </a:solidFill>
                          <a:latin typeface="Calibri"/>
                        </a:defRPr>
                      </a:lvl4pPr>
                      <a:lvl5pPr marL="1613733" algn="l" defTabSz="806867" rtl="0" eaLnBrk="1" latinLnBrk="0" hangingPunct="1">
                        <a:defRPr sz="1588" kern="1200">
                          <a:solidFill>
                            <a:schemeClr val="dk1"/>
                          </a:solidFill>
                          <a:latin typeface="Calibri"/>
                        </a:defRPr>
                      </a:lvl5pPr>
                      <a:lvl6pPr marL="2017166" algn="l" defTabSz="806867" rtl="0" eaLnBrk="1" latinLnBrk="0" hangingPunct="1">
                        <a:defRPr sz="1588" kern="1200">
                          <a:solidFill>
                            <a:schemeClr val="dk1"/>
                          </a:solidFill>
                          <a:latin typeface="Calibri"/>
                        </a:defRPr>
                      </a:lvl6pPr>
                      <a:lvl7pPr marL="2420600" algn="l" defTabSz="806867" rtl="0" eaLnBrk="1" latinLnBrk="0" hangingPunct="1">
                        <a:defRPr sz="1588" kern="1200">
                          <a:solidFill>
                            <a:schemeClr val="dk1"/>
                          </a:solidFill>
                          <a:latin typeface="Calibri"/>
                        </a:defRPr>
                      </a:lvl7pPr>
                      <a:lvl8pPr marL="2824033" algn="l" defTabSz="806867" rtl="0" eaLnBrk="1" latinLnBrk="0" hangingPunct="1">
                        <a:defRPr sz="1588" kern="1200">
                          <a:solidFill>
                            <a:schemeClr val="dk1"/>
                          </a:solidFill>
                          <a:latin typeface="Calibri"/>
                        </a:defRPr>
                      </a:lvl8pPr>
                      <a:lvl9pPr marL="3227466" algn="l" defTabSz="806867" rtl="0" eaLnBrk="1" latinLnBrk="0" hangingPunct="1">
                        <a:defRPr sz="1588" kern="1200">
                          <a:solidFill>
                            <a:schemeClr val="dk1"/>
                          </a:solidFill>
                          <a:latin typeface="Calibri"/>
                        </a:defRPr>
                      </a:lvl9pPr>
                    </a:lstStyle>
                    <a:p>
                      <a:endParaRPr lang="en-US" sz="28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475230922"/>
                  </a:ext>
                </a:extLst>
              </a:tr>
            </a:tbl>
          </a:graphicData>
        </a:graphic>
      </p:graphicFrame>
      <p:pic>
        <p:nvPicPr>
          <p:cNvPr id="5" name="Picture 4">
            <a:extLst>
              <a:ext uri="{FF2B5EF4-FFF2-40B4-BE49-F238E27FC236}">
                <a16:creationId xmlns:a16="http://schemas.microsoft.com/office/drawing/2014/main" id="{33113290-1964-43C2-8106-9702D01D2D7C}"/>
              </a:ext>
            </a:extLst>
          </p:cNvPr>
          <p:cNvPicPr>
            <a:picLocks noChangeAspect="1"/>
          </p:cNvPicPr>
          <p:nvPr/>
        </p:nvPicPr>
        <p:blipFill>
          <a:blip r:embed="rId3"/>
          <a:stretch>
            <a:fillRect/>
          </a:stretch>
        </p:blipFill>
        <p:spPr>
          <a:xfrm>
            <a:off x="9858516" y="3592802"/>
            <a:ext cx="1213209" cy="1286367"/>
          </a:xfrm>
          <a:prstGeom prst="rect">
            <a:avLst/>
          </a:prstGeom>
        </p:spPr>
      </p:pic>
      <p:sp>
        <p:nvSpPr>
          <p:cNvPr id="7" name="TextBox 6">
            <a:extLst>
              <a:ext uri="{FF2B5EF4-FFF2-40B4-BE49-F238E27FC236}">
                <a16:creationId xmlns:a16="http://schemas.microsoft.com/office/drawing/2014/main" id="{958F96D2-2835-42B7-B3C8-2130F1FB6638}"/>
              </a:ext>
            </a:extLst>
          </p:cNvPr>
          <p:cNvSpPr txBox="1"/>
          <p:nvPr/>
        </p:nvSpPr>
        <p:spPr>
          <a:xfrm>
            <a:off x="7427495" y="5422232"/>
            <a:ext cx="4141535" cy="1180299"/>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AE2ECF9B-F7A4-4F14-AE37-59CF7AB20460}"/>
              </a:ext>
            </a:extLst>
          </p:cNvPr>
          <p:cNvSpPr txBox="1"/>
          <p:nvPr/>
        </p:nvSpPr>
        <p:spPr>
          <a:xfrm>
            <a:off x="7315200" y="5075627"/>
            <a:ext cx="4253830" cy="1200329"/>
          </a:xfrm>
          <a:prstGeom prst="rect">
            <a:avLst/>
          </a:prstGeom>
          <a:noFill/>
        </p:spPr>
        <p:txBody>
          <a:bodyPr wrap="square" rtlCol="0">
            <a:spAutoFit/>
          </a:bodyPr>
          <a:lstStyle/>
          <a:p>
            <a:r>
              <a:rPr lang="en-US" sz="2400" b="1" dirty="0">
                <a:solidFill>
                  <a:schemeClr val="accent1"/>
                </a:solidFill>
              </a:rPr>
              <a:t>With annotation </a:t>
            </a:r>
          </a:p>
          <a:p>
            <a:r>
              <a:rPr lang="en-US" sz="2400" dirty="0"/>
              <a:t>To show ones contribution to the video lesson</a:t>
            </a:r>
          </a:p>
        </p:txBody>
      </p:sp>
      <p:graphicFrame>
        <p:nvGraphicFramePr>
          <p:cNvPr id="9" name="Table 11">
            <a:extLst>
              <a:ext uri="{FF2B5EF4-FFF2-40B4-BE49-F238E27FC236}">
                <a16:creationId xmlns:a16="http://schemas.microsoft.com/office/drawing/2014/main" id="{41C6307D-C011-450F-8D14-BA76E8699752}"/>
              </a:ext>
            </a:extLst>
          </p:cNvPr>
          <p:cNvGraphicFramePr>
            <a:graphicFrameLocks noGrp="1"/>
          </p:cNvGraphicFramePr>
          <p:nvPr>
            <p:extLst>
              <p:ext uri="{D42A27DB-BD31-4B8C-83A1-F6EECF244321}">
                <p14:modId xmlns:p14="http://schemas.microsoft.com/office/powerpoint/2010/main" val="3949276177"/>
              </p:ext>
            </p:extLst>
          </p:nvPr>
        </p:nvGraphicFramePr>
        <p:xfrm>
          <a:off x="330201" y="4956611"/>
          <a:ext cx="3523411" cy="164592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337892925"/>
                    </a:ext>
                  </a:extLst>
                </a:gridCol>
                <a:gridCol w="374450">
                  <a:extLst>
                    <a:ext uri="{9D8B030D-6E8A-4147-A177-3AD203B41FA5}">
                      <a16:colId xmlns:a16="http://schemas.microsoft.com/office/drawing/2014/main" val="4245735813"/>
                    </a:ext>
                  </a:extLst>
                </a:gridCol>
                <a:gridCol w="396815">
                  <a:extLst>
                    <a:ext uri="{9D8B030D-6E8A-4147-A177-3AD203B41FA5}">
                      <a16:colId xmlns:a16="http://schemas.microsoft.com/office/drawing/2014/main" val="81591956"/>
                    </a:ext>
                  </a:extLst>
                </a:gridCol>
                <a:gridCol w="414068">
                  <a:extLst>
                    <a:ext uri="{9D8B030D-6E8A-4147-A177-3AD203B41FA5}">
                      <a16:colId xmlns:a16="http://schemas.microsoft.com/office/drawing/2014/main" val="1889388573"/>
                    </a:ext>
                  </a:extLst>
                </a:gridCol>
                <a:gridCol w="396815">
                  <a:extLst>
                    <a:ext uri="{9D8B030D-6E8A-4147-A177-3AD203B41FA5}">
                      <a16:colId xmlns:a16="http://schemas.microsoft.com/office/drawing/2014/main" val="796762282"/>
                    </a:ext>
                  </a:extLst>
                </a:gridCol>
                <a:gridCol w="586596">
                  <a:extLst>
                    <a:ext uri="{9D8B030D-6E8A-4147-A177-3AD203B41FA5}">
                      <a16:colId xmlns:a16="http://schemas.microsoft.com/office/drawing/2014/main" val="258114786"/>
                    </a:ext>
                  </a:extLst>
                </a:gridCol>
              </a:tblGrid>
              <a:tr h="370840">
                <a:tc>
                  <a:txBody>
                    <a:bodyPr/>
                    <a:lstStyle/>
                    <a:p>
                      <a:r>
                        <a:rPr lang="en-US" sz="2400" dirty="0"/>
                        <a:t>COT  Score </a:t>
                      </a:r>
                    </a:p>
                  </a:txBody>
                  <a:tcPr/>
                </a:tc>
                <a:tc>
                  <a:txBody>
                    <a:bodyPr/>
                    <a:lstStyle/>
                    <a:p>
                      <a:r>
                        <a:rPr lang="en-US" sz="2400" dirty="0"/>
                        <a:t>3</a:t>
                      </a:r>
                    </a:p>
                  </a:txBody>
                  <a:tcPr/>
                </a:tc>
                <a:tc>
                  <a:txBody>
                    <a:bodyPr/>
                    <a:lstStyle/>
                    <a:p>
                      <a:r>
                        <a:rPr lang="en-US" sz="2400" dirty="0"/>
                        <a:t>4</a:t>
                      </a:r>
                    </a:p>
                  </a:txBody>
                  <a:tcPr/>
                </a:tc>
                <a:tc>
                  <a:txBody>
                    <a:bodyPr/>
                    <a:lstStyle/>
                    <a:p>
                      <a:pPr marL="0" algn="l" defTabSz="806867" rtl="0" eaLnBrk="1" latinLnBrk="0" hangingPunct="1"/>
                      <a:r>
                        <a:rPr lang="en-US" sz="3600" b="1" kern="1200" dirty="0">
                          <a:solidFill>
                            <a:srgbClr val="C00000"/>
                          </a:solidFill>
                          <a:latin typeface="+mn-lt"/>
                          <a:ea typeface="+mn-ea"/>
                          <a:cs typeface="+mn-cs"/>
                        </a:rPr>
                        <a:t>5</a:t>
                      </a:r>
                    </a:p>
                  </a:txBody>
                  <a:tcPr/>
                </a:tc>
                <a:tc>
                  <a:txBody>
                    <a:bodyPr/>
                    <a:lstStyle/>
                    <a:p>
                      <a:pPr marL="0" algn="l" defTabSz="806867" rtl="0" eaLnBrk="1" latinLnBrk="0" hangingPunct="1"/>
                      <a:r>
                        <a:rPr lang="en-US" sz="2400" b="1" kern="1200" dirty="0">
                          <a:solidFill>
                            <a:schemeClr val="lt1"/>
                          </a:solidFill>
                          <a:latin typeface="+mn-lt"/>
                          <a:ea typeface="+mn-ea"/>
                          <a:cs typeface="+mn-cs"/>
                        </a:rPr>
                        <a:t>6</a:t>
                      </a:r>
                    </a:p>
                  </a:txBody>
                  <a:tcPr/>
                </a:tc>
                <a:tc>
                  <a:txBody>
                    <a:bodyPr/>
                    <a:lstStyle/>
                    <a:p>
                      <a:pPr marL="0" algn="l" defTabSz="806867" rtl="0" eaLnBrk="1" latinLnBrk="0" hangingPunct="1"/>
                      <a:r>
                        <a:rPr lang="en-US" sz="2400" b="1" kern="1200" dirty="0">
                          <a:solidFill>
                            <a:schemeClr val="lt1"/>
                          </a:solidFill>
                          <a:latin typeface="+mn-lt"/>
                          <a:ea typeface="+mn-ea"/>
                          <a:cs typeface="+mn-cs"/>
                        </a:rPr>
                        <a:t>7</a:t>
                      </a:r>
                    </a:p>
                  </a:txBody>
                  <a:tcPr/>
                </a:tc>
                <a:extLst>
                  <a:ext uri="{0D108BD9-81ED-4DB2-BD59-A6C34878D82A}">
                    <a16:rowId xmlns:a16="http://schemas.microsoft.com/office/drawing/2014/main" val="684737963"/>
                  </a:ext>
                </a:extLst>
              </a:tr>
              <a:tr h="370840">
                <a:tc>
                  <a:txBody>
                    <a:bodyPr/>
                    <a:lstStyle/>
                    <a:p>
                      <a:r>
                        <a:rPr lang="en-US" sz="2400" dirty="0"/>
                        <a:t>RPMS Rating </a:t>
                      </a:r>
                    </a:p>
                  </a:txBody>
                  <a:tcPr/>
                </a:tc>
                <a:tc>
                  <a:txBody>
                    <a:bodyPr/>
                    <a:lstStyle/>
                    <a:p>
                      <a:r>
                        <a:rPr lang="en-US" sz="2400" dirty="0"/>
                        <a:t>1</a:t>
                      </a:r>
                    </a:p>
                  </a:txBody>
                  <a:tcPr/>
                </a:tc>
                <a:tc>
                  <a:txBody>
                    <a:bodyPr/>
                    <a:lstStyle/>
                    <a:p>
                      <a:r>
                        <a:rPr lang="en-US" sz="2400" dirty="0"/>
                        <a:t>2</a:t>
                      </a:r>
                    </a:p>
                  </a:txBody>
                  <a:tcPr/>
                </a:tc>
                <a:tc>
                  <a:txBody>
                    <a:bodyPr/>
                    <a:lstStyle/>
                    <a:p>
                      <a:pPr marL="0" algn="l" defTabSz="806867" rtl="0" eaLnBrk="1" latinLnBrk="0" hangingPunct="1"/>
                      <a:r>
                        <a:rPr lang="en-US" sz="3600" b="1" kern="1200" dirty="0">
                          <a:solidFill>
                            <a:srgbClr val="C00000"/>
                          </a:solidFill>
                          <a:latin typeface="+mn-lt"/>
                          <a:ea typeface="+mn-ea"/>
                          <a:cs typeface="+mn-cs"/>
                        </a:rPr>
                        <a:t>3</a:t>
                      </a:r>
                    </a:p>
                  </a:txBody>
                  <a:tcPr/>
                </a:tc>
                <a:tc>
                  <a:txBody>
                    <a:bodyPr/>
                    <a:lstStyle/>
                    <a:p>
                      <a:pPr marL="0" algn="l" defTabSz="806867" rtl="0" eaLnBrk="1" latinLnBrk="0" hangingPunct="1"/>
                      <a:r>
                        <a:rPr lang="en-US" sz="2400" b="1" kern="1200" dirty="0">
                          <a:solidFill>
                            <a:schemeClr val="tx1"/>
                          </a:solidFill>
                          <a:latin typeface="+mn-lt"/>
                          <a:ea typeface="+mn-ea"/>
                          <a:cs typeface="+mn-cs"/>
                        </a:rPr>
                        <a:t>4</a:t>
                      </a:r>
                    </a:p>
                  </a:txBody>
                  <a:tcPr/>
                </a:tc>
                <a:tc>
                  <a:txBody>
                    <a:bodyPr/>
                    <a:lstStyle/>
                    <a:p>
                      <a:pPr marL="0" algn="l" defTabSz="806867" rtl="0" eaLnBrk="1" latinLnBrk="0" hangingPunct="1"/>
                      <a:r>
                        <a:rPr lang="en-US" sz="2400" b="1" kern="1200" dirty="0">
                          <a:solidFill>
                            <a:schemeClr val="tx1"/>
                          </a:solidFill>
                          <a:latin typeface="+mn-lt"/>
                          <a:ea typeface="+mn-ea"/>
                          <a:cs typeface="+mn-cs"/>
                        </a:rPr>
                        <a:t>5</a:t>
                      </a:r>
                    </a:p>
                  </a:txBody>
                  <a:tcPr/>
                </a:tc>
                <a:extLst>
                  <a:ext uri="{0D108BD9-81ED-4DB2-BD59-A6C34878D82A}">
                    <a16:rowId xmlns:a16="http://schemas.microsoft.com/office/drawing/2014/main" val="2116098613"/>
                  </a:ext>
                </a:extLst>
              </a:tr>
            </a:tbl>
          </a:graphicData>
        </a:graphic>
      </p:graphicFrame>
      <p:graphicFrame>
        <p:nvGraphicFramePr>
          <p:cNvPr id="10" name="Table 6">
            <a:extLst>
              <a:ext uri="{FF2B5EF4-FFF2-40B4-BE49-F238E27FC236}">
                <a16:creationId xmlns:a16="http://schemas.microsoft.com/office/drawing/2014/main" id="{B77FC8BA-DE3F-4600-BB8A-76994DFC7AF1}"/>
              </a:ext>
            </a:extLst>
          </p:cNvPr>
          <p:cNvGraphicFramePr>
            <a:graphicFrameLocks noGrp="1"/>
          </p:cNvGraphicFramePr>
          <p:nvPr>
            <p:extLst>
              <p:ext uri="{D42A27DB-BD31-4B8C-83A1-F6EECF244321}">
                <p14:modId xmlns:p14="http://schemas.microsoft.com/office/powerpoint/2010/main" val="408219502"/>
              </p:ext>
            </p:extLst>
          </p:nvPr>
        </p:nvGraphicFramePr>
        <p:xfrm>
          <a:off x="4500625" y="4956611"/>
          <a:ext cx="2055268" cy="1463040"/>
        </p:xfrm>
        <a:graphic>
          <a:graphicData uri="http://schemas.openxmlformats.org/drawingml/2006/table">
            <a:tbl>
              <a:tblPr firstRow="1" bandRow="1">
                <a:tableStyleId>{5C22544A-7EE6-4342-B048-85BDC9FD1C3A}</a:tableStyleId>
              </a:tblPr>
              <a:tblGrid>
                <a:gridCol w="2055268">
                  <a:extLst>
                    <a:ext uri="{9D8B030D-6E8A-4147-A177-3AD203B41FA5}">
                      <a16:colId xmlns:a16="http://schemas.microsoft.com/office/drawing/2014/main" val="2966655054"/>
                    </a:ext>
                  </a:extLst>
                </a:gridCol>
              </a:tblGrid>
              <a:tr h="370840">
                <a:tc>
                  <a:txBody>
                    <a:bodyPr/>
                    <a:lstStyle/>
                    <a:p>
                      <a:r>
                        <a:rPr lang="en-US" sz="2400" dirty="0"/>
                        <a:t>(4) RPMS RATING  </a:t>
                      </a:r>
                    </a:p>
                  </a:txBody>
                  <a:tcPr/>
                </a:tc>
                <a:extLst>
                  <a:ext uri="{0D108BD9-81ED-4DB2-BD59-A6C34878D82A}">
                    <a16:rowId xmlns:a16="http://schemas.microsoft.com/office/drawing/2014/main" val="197007513"/>
                  </a:ext>
                </a:extLst>
              </a:tr>
              <a:tr h="370840">
                <a:tc>
                  <a:txBody>
                    <a:bodyPr/>
                    <a:lstStyle/>
                    <a:p>
                      <a:pPr marL="0" algn="l" defTabSz="806867" rtl="0" eaLnBrk="1" latinLnBrk="0" hangingPunct="1"/>
                      <a:r>
                        <a:rPr lang="en-US" sz="3600" b="1" kern="1200" dirty="0">
                          <a:solidFill>
                            <a:srgbClr val="C00000"/>
                          </a:solidFill>
                          <a:latin typeface="+mn-lt"/>
                          <a:ea typeface="+mn-ea"/>
                          <a:cs typeface="+mn-cs"/>
                        </a:rPr>
                        <a:t>3</a:t>
                      </a:r>
                    </a:p>
                  </a:txBody>
                  <a:tcPr/>
                </a:tc>
                <a:extLst>
                  <a:ext uri="{0D108BD9-81ED-4DB2-BD59-A6C34878D82A}">
                    <a16:rowId xmlns:a16="http://schemas.microsoft.com/office/drawing/2014/main" val="4159381009"/>
                  </a:ext>
                </a:extLst>
              </a:tr>
            </a:tbl>
          </a:graphicData>
        </a:graphic>
      </p:graphicFrame>
    </p:spTree>
    <p:extLst>
      <p:ext uri="{BB962C8B-B14F-4D97-AF65-F5344CB8AC3E}">
        <p14:creationId xmlns:p14="http://schemas.microsoft.com/office/powerpoint/2010/main" val="296988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2"/>
          <p:cNvSpPr txBox="1">
            <a:spLocks noGrp="1"/>
          </p:cNvSpPr>
          <p:nvPr>
            <p:ph type="title"/>
          </p:nvPr>
        </p:nvSpPr>
        <p:spPr>
          <a:xfrm>
            <a:off x="1807594" y="1114725"/>
            <a:ext cx="4460935" cy="1146175"/>
          </a:xfrm>
          <a:prstGeom prst="rect">
            <a:avLst/>
          </a:prstGeom>
          <a:noFill/>
          <a:ln>
            <a:noFill/>
          </a:ln>
        </p:spPr>
        <p:txBody>
          <a:bodyPr spcFirstLastPara="1" wrap="square" lIns="91425" tIns="45700" rIns="91425" bIns="45700" anchor="ctr" anchorCtr="0">
            <a:normAutofit/>
          </a:bodyPr>
          <a:lstStyle/>
          <a:p>
            <a:pPr>
              <a:buSzPts val="3000"/>
            </a:pPr>
            <a:r>
              <a:rPr lang="en-US" sz="3000" dirty="0"/>
              <a:t>Importance of the Observation Notes</a:t>
            </a:r>
            <a:endParaRPr dirty="0"/>
          </a:p>
        </p:txBody>
      </p:sp>
      <p:sp>
        <p:nvSpPr>
          <p:cNvPr id="47" name="Google Shape;47;p2"/>
          <p:cNvSpPr txBox="1">
            <a:spLocks noGrp="1"/>
          </p:cNvSpPr>
          <p:nvPr>
            <p:ph type="body" idx="1"/>
          </p:nvPr>
        </p:nvSpPr>
        <p:spPr>
          <a:xfrm>
            <a:off x="2152651" y="2545052"/>
            <a:ext cx="4115878" cy="1767896"/>
          </a:xfrm>
          <a:prstGeom prst="rect">
            <a:avLst/>
          </a:prstGeom>
          <a:noFill/>
          <a:ln>
            <a:noFill/>
          </a:ln>
        </p:spPr>
        <p:txBody>
          <a:bodyPr spcFirstLastPara="1" wrap="square" lIns="91425" tIns="45700" rIns="91425" bIns="45700" anchor="t" anchorCtr="0">
            <a:noAutofit/>
          </a:bodyPr>
          <a:lstStyle/>
          <a:p>
            <a:pPr marL="514350" indent="-514350">
              <a:spcBef>
                <a:spcPts val="0"/>
              </a:spcBef>
              <a:buSzPts val="2400"/>
              <a:buFont typeface="Calibri"/>
              <a:buAutoNum type="arabicPeriod"/>
            </a:pPr>
            <a:r>
              <a:rPr lang="en-US" sz="2400" dirty="0"/>
              <a:t>Record teacher performance</a:t>
            </a:r>
            <a:endParaRPr dirty="0"/>
          </a:p>
          <a:p>
            <a:pPr marL="514350" indent="-514350">
              <a:buSzPts val="2400"/>
              <a:buFont typeface="Calibri"/>
              <a:buAutoNum type="arabicPeriod"/>
            </a:pPr>
            <a:r>
              <a:rPr lang="en-US" sz="2400" dirty="0"/>
              <a:t>Guide observers in rating teacher performance</a:t>
            </a:r>
            <a:endParaRPr dirty="0"/>
          </a:p>
          <a:p>
            <a:pPr marL="514350" indent="-514350">
              <a:buSzPts val="2400"/>
              <a:buFont typeface="Calibri"/>
              <a:buAutoNum type="arabicPeriod"/>
            </a:pPr>
            <a:r>
              <a:rPr lang="en-US" sz="2400" dirty="0"/>
              <a:t>Provide evidence/basis for coaching and mentoring</a:t>
            </a:r>
            <a:endParaRPr dirty="0"/>
          </a:p>
          <a:p>
            <a:pPr marL="0" indent="0">
              <a:buSzPts val="2400"/>
              <a:buNone/>
            </a:pPr>
            <a:endParaRPr sz="2400" dirty="0"/>
          </a:p>
        </p:txBody>
      </p:sp>
      <p:pic>
        <p:nvPicPr>
          <p:cNvPr id="48" name="Google Shape;48;p2" descr="A screenshot of text&#10;&#10;Description automatically generated"/>
          <p:cNvPicPr preferRelativeResize="0"/>
          <p:nvPr/>
        </p:nvPicPr>
        <p:blipFill rotWithShape="1">
          <a:blip r:embed="rId3">
            <a:alphaModFix/>
          </a:blip>
          <a:srcRect l="6469"/>
          <a:stretch/>
        </p:blipFill>
        <p:spPr>
          <a:xfrm>
            <a:off x="6736272" y="1310544"/>
            <a:ext cx="3583385" cy="5186866"/>
          </a:xfrm>
          <a:prstGeom prst="rect">
            <a:avLst/>
          </a:prstGeom>
          <a:noFill/>
          <a:ln w="9525" cap="flat" cmpd="sng">
            <a:solidFill>
              <a:srgbClr val="757070"/>
            </a:solidFill>
            <a:prstDash val="solid"/>
            <a:round/>
            <a:headEnd type="none" w="sm" len="sm"/>
            <a:tailEnd type="none" w="sm" len="sm"/>
          </a:ln>
          <a:effectLst>
            <a:outerShdw blurRad="149987" dist="250190" dir="8460000" algn="ctr">
              <a:srgbClr val="000000">
                <a:alpha val="2784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11030" y="2286000"/>
            <a:ext cx="10969943" cy="3382964"/>
          </a:xfrm>
        </p:spPr>
        <p:txBody>
          <a:bodyPr/>
          <a:lstStyle/>
          <a:p>
            <a:pPr marL="0" indent="0" algn="ctr">
              <a:buNone/>
            </a:pPr>
            <a:r>
              <a:rPr lang="en-US" sz="6600" dirty="0">
                <a:solidFill>
                  <a:schemeClr val="accent6">
                    <a:lumMod val="75000"/>
                  </a:schemeClr>
                </a:solidFill>
              </a:rPr>
              <a:t>Thank You!</a:t>
            </a:r>
          </a:p>
        </p:txBody>
      </p:sp>
    </p:spTree>
    <p:extLst>
      <p:ext uri="{BB962C8B-B14F-4D97-AF65-F5344CB8AC3E}">
        <p14:creationId xmlns:p14="http://schemas.microsoft.com/office/powerpoint/2010/main" val="3293658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11897</TotalTime>
  <Words>3428</Words>
  <Application>Microsoft Office PowerPoint</Application>
  <PresentationFormat>Widescreen</PresentationFormat>
  <Paragraphs>500</Paragraphs>
  <Slides>37</Slides>
  <Notes>23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Adobe Gothic Std B</vt:lpstr>
      <vt:lpstr>Arial</vt:lpstr>
      <vt:lpstr>Calibri</vt:lpstr>
      <vt:lpstr>Calibri Light</vt:lpstr>
      <vt:lpstr>Helvetica</vt:lpstr>
      <vt:lpstr>Helvetica Neue</vt:lpstr>
      <vt:lpstr>HeVELTICA</vt:lpstr>
      <vt:lpstr>Wingdings</vt:lpstr>
      <vt:lpstr>Wingdings 2</vt:lpstr>
      <vt:lpstr>Office Theme</vt:lpstr>
      <vt:lpstr>1_Office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RATING SHEET</vt:lpstr>
      <vt:lpstr>RATING SHEET</vt:lpstr>
      <vt:lpstr>INTER-OBSERVER AGREEMENT 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Importance of the Observation Notes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Noemi Baysa</dc:creator>
  <cp:lastModifiedBy>DICT</cp:lastModifiedBy>
  <cp:revision>971</cp:revision>
  <dcterms:created xsi:type="dcterms:W3CDTF">2018-04-10T04:18:04Z</dcterms:created>
  <dcterms:modified xsi:type="dcterms:W3CDTF">2022-03-04T07:45:40Z</dcterms:modified>
</cp:coreProperties>
</file>