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6" r:id="rId2"/>
    <p:sldId id="435" r:id="rId3"/>
    <p:sldId id="467" r:id="rId4"/>
    <p:sldId id="471" r:id="rId5"/>
    <p:sldId id="367" r:id="rId6"/>
    <p:sldId id="418" r:id="rId7"/>
    <p:sldId id="414" r:id="rId8"/>
    <p:sldId id="455" r:id="rId9"/>
    <p:sldId id="436" r:id="rId10"/>
    <p:sldId id="456" r:id="rId11"/>
    <p:sldId id="466" r:id="rId12"/>
    <p:sldId id="399" r:id="rId13"/>
    <p:sldId id="27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nadette Belza" initials="DB" lastIdx="31" clrIdx="0">
    <p:extLst>
      <p:ext uri="{19B8F6BF-5375-455C-9EA6-DF929625EA0E}">
        <p15:presenceInfo xmlns:p15="http://schemas.microsoft.com/office/powerpoint/2012/main" userId="44a3a1da1fde15ba" providerId="Windows Live"/>
      </p:ext>
    </p:extLst>
  </p:cmAuthor>
  <p:cmAuthor id="2" name="Jonathan Lumanog" initials="JL" lastIdx="2" clrIdx="1">
    <p:extLst>
      <p:ext uri="{19B8F6BF-5375-455C-9EA6-DF929625EA0E}">
        <p15:presenceInfo xmlns:p15="http://schemas.microsoft.com/office/powerpoint/2012/main" userId="549a1735581c3b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3BC5"/>
    <a:srgbClr val="9751CB"/>
    <a:srgbClr val="0000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63309" autoAdjust="0"/>
  </p:normalViewPr>
  <p:slideViewPr>
    <p:cSldViewPr snapToGrid="0" snapToObjects="1">
      <p:cViewPr varScale="1">
        <p:scale>
          <a:sx n="43" d="100"/>
          <a:sy n="43" d="100"/>
        </p:scale>
        <p:origin x="10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DECF9-E018-4D71-90DA-3765246FA749}" type="datetimeFigureOut">
              <a:rPr lang="en-PH" smtClean="0"/>
              <a:t>08/02/2021</a:t>
            </a:fld>
            <a:endParaRPr lang="en-P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6CE4C8-4864-4715-AFA5-05EBBD193D85}" type="slidenum">
              <a:rPr lang="en-PH" smtClean="0"/>
              <a:t>‹#›</a:t>
            </a:fld>
            <a:endParaRPr lang="en-PH"/>
          </a:p>
        </p:txBody>
      </p:sp>
    </p:spTree>
    <p:extLst>
      <p:ext uri="{BB962C8B-B14F-4D97-AF65-F5344CB8AC3E}">
        <p14:creationId xmlns:p14="http://schemas.microsoft.com/office/powerpoint/2010/main" val="847818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show title of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46CE4C8-4864-4715-AFA5-05EBBD193D85}" type="slidenum">
              <a:rPr lang="en-PH" smtClean="0"/>
              <a:t>1</a:t>
            </a:fld>
            <a:endParaRPr lang="en-PH"/>
          </a:p>
        </p:txBody>
      </p:sp>
    </p:spTree>
    <p:extLst>
      <p:ext uri="{BB962C8B-B14F-4D97-AF65-F5344CB8AC3E}">
        <p14:creationId xmlns:p14="http://schemas.microsoft.com/office/powerpoint/2010/main" val="10195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explain the context of the RPMS SY 2020-2021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US" sz="1200" dirty="0"/>
              <a:t>The demand for teaching and learning has </a:t>
            </a:r>
            <a:r>
              <a:rPr lang="en-US" sz="1200" dirty="0">
                <a:solidFill>
                  <a:srgbClr val="0000FF"/>
                </a:solidFill>
              </a:rPr>
              <a:t>changed for the School Year 2020-2021 </a:t>
            </a:r>
            <a:r>
              <a:rPr lang="en-US" sz="1200" dirty="0"/>
              <a:t>as a result of the impact of the </a:t>
            </a:r>
            <a:r>
              <a:rPr lang="en-US" sz="1200" dirty="0">
                <a:solidFill>
                  <a:srgbClr val="0000FF"/>
                </a:solidFill>
              </a:rPr>
              <a:t>COVID-19 pandemic</a:t>
            </a:r>
            <a:r>
              <a:rPr lang="en-US" sz="1200" dirty="0"/>
              <a:t>. </a:t>
            </a:r>
          </a:p>
          <a:p>
            <a:pPr marL="228600" indent="-228600">
              <a:buFont typeface="+mj-lt"/>
              <a:buAutoNum type="arabicPeriod"/>
            </a:pPr>
            <a:r>
              <a:rPr lang="en-US" sz="1200" dirty="0"/>
              <a:t>The Department of Education (DepEd) </a:t>
            </a:r>
            <a:r>
              <a:rPr lang="en-US" sz="1200" dirty="0">
                <a:solidFill>
                  <a:srgbClr val="0000FF"/>
                </a:solidFill>
              </a:rPr>
              <a:t>shifted focus </a:t>
            </a:r>
            <a:r>
              <a:rPr lang="en-US" sz="1200" dirty="0"/>
              <a:t>to various </a:t>
            </a:r>
            <a:r>
              <a:rPr lang="en-US" sz="1200" dirty="0">
                <a:solidFill>
                  <a:srgbClr val="0000FF"/>
                </a:solidFill>
              </a:rPr>
              <a:t>distance learning delivery modalities </a:t>
            </a:r>
            <a:r>
              <a:rPr lang="en-US" sz="1200" dirty="0"/>
              <a:t>(DLDMs). </a:t>
            </a:r>
          </a:p>
          <a:p>
            <a:pPr marL="228600" indent="-228600">
              <a:buFont typeface="+mj-lt"/>
              <a:buAutoNum type="arabicPeriod"/>
            </a:pPr>
            <a:r>
              <a:rPr lang="en-US" sz="1200" dirty="0"/>
              <a:t>The Department is focused on </a:t>
            </a:r>
            <a:r>
              <a:rPr lang="en-US" sz="1200" dirty="0">
                <a:solidFill>
                  <a:srgbClr val="0000FF"/>
                </a:solidFill>
              </a:rPr>
              <a:t>developing learning resources</a:t>
            </a:r>
            <a:r>
              <a:rPr lang="en-US" sz="1200" dirty="0"/>
              <a:t> and </a:t>
            </a:r>
            <a:r>
              <a:rPr lang="en-US" sz="1200" dirty="0">
                <a:solidFill>
                  <a:srgbClr val="0000FF"/>
                </a:solidFill>
              </a:rPr>
              <a:t>upskilling and retooling teachers </a:t>
            </a:r>
            <a:r>
              <a:rPr lang="en-US" sz="1200" dirty="0"/>
              <a:t>to support the DLDMs.</a:t>
            </a:r>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2</a:t>
            </a:fld>
            <a:endParaRPr lang="en-PH"/>
          </a:p>
        </p:txBody>
      </p:sp>
    </p:spTree>
    <p:extLst>
      <p:ext uri="{BB962C8B-B14F-4D97-AF65-F5344CB8AC3E}">
        <p14:creationId xmlns:p14="http://schemas.microsoft.com/office/powerpoint/2010/main" val="1244332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explain the context of the RPMS SY 2020-2021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US" sz="1200" dirty="0"/>
              <a:t>As the learning delivery changes, so do the duties of teachers to their learners and the performance expected of them. </a:t>
            </a:r>
          </a:p>
          <a:p>
            <a:pPr marL="228600" indent="-228600">
              <a:buFont typeface="+mj-lt"/>
              <a:buAutoNum type="arabicPeriod"/>
            </a:pPr>
            <a:r>
              <a:rPr lang="en-US" sz="1200" dirty="0"/>
              <a:t>The expectations of teachers must be captured in their performance assessment through </a:t>
            </a:r>
            <a:r>
              <a:rPr lang="en-US" sz="1200" dirty="0">
                <a:solidFill>
                  <a:srgbClr val="0000FF"/>
                </a:solidFill>
              </a:rPr>
              <a:t>a more contextualized Results-based Performance Management System </a:t>
            </a:r>
            <a:r>
              <a:rPr lang="en-US" sz="1200" dirty="0"/>
              <a:t>(RPMS).</a:t>
            </a:r>
            <a:endParaRPr lang="en-PH" sz="1200" dirty="0"/>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3</a:t>
            </a:fld>
            <a:endParaRPr lang="en-PH"/>
          </a:p>
        </p:txBody>
      </p:sp>
    </p:spTree>
    <p:extLst>
      <p:ext uri="{BB962C8B-B14F-4D97-AF65-F5344CB8AC3E}">
        <p14:creationId xmlns:p14="http://schemas.microsoft.com/office/powerpoint/2010/main" val="3010256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explain the context of the RPMS SY 2020-2021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US" sz="1200" dirty="0"/>
              <a:t>The modifications in RPMS, its tools, processes, and protocols, for SY 2020-2021 captures the DepEd current system that governs teachers’ functions.</a:t>
            </a:r>
          </a:p>
          <a:p>
            <a:pPr marL="228600" indent="-228600">
              <a:buFont typeface="+mj-lt"/>
              <a:buAutoNum type="arabicPeriod"/>
            </a:pPr>
            <a:r>
              <a:rPr lang="en-US" sz="1200" dirty="0"/>
              <a:t>Emphasize that </a:t>
            </a:r>
            <a:r>
              <a:rPr lang="en-US" sz="1200" b="1" dirty="0"/>
              <a:t>selected RPMS objectives from PPST indicators, means of verification (MOV), and performance indicators (PI) for RPMS Year 2 will </a:t>
            </a:r>
            <a:r>
              <a:rPr lang="en-US" sz="1200" b="1" dirty="0">
                <a:solidFill>
                  <a:srgbClr val="0000FF"/>
                </a:solidFill>
              </a:rPr>
              <a:t>assist teachers to adapt and/or respond more quickly and effectively to emerging circumstances associated with challenges brought by the pandemic.</a:t>
            </a:r>
            <a:endParaRPr lang="en-PH" sz="1200" b="1" dirty="0"/>
          </a:p>
        </p:txBody>
      </p:sp>
      <p:sp>
        <p:nvSpPr>
          <p:cNvPr id="4" name="Slide Number Placeholder 3"/>
          <p:cNvSpPr>
            <a:spLocks noGrp="1"/>
          </p:cNvSpPr>
          <p:nvPr>
            <p:ph type="sldNum" sz="quarter" idx="5"/>
          </p:nvPr>
        </p:nvSpPr>
        <p:spPr/>
        <p:txBody>
          <a:bodyPr/>
          <a:lstStyle/>
          <a:p>
            <a:fld id="{C46CE4C8-4864-4715-AFA5-05EBBD193D85}" type="slidenum">
              <a:rPr lang="en-PH" smtClean="0"/>
              <a:t>4</a:t>
            </a:fld>
            <a:endParaRPr lang="en-PH"/>
          </a:p>
        </p:txBody>
      </p:sp>
    </p:spTree>
    <p:extLst>
      <p:ext uri="{BB962C8B-B14F-4D97-AF65-F5344CB8AC3E}">
        <p14:creationId xmlns:p14="http://schemas.microsoft.com/office/powerpoint/2010/main" val="428681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explain the development of RPMS SY 2020-2021 in the time of the COVID-19 pandemic</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 </a:t>
            </a:r>
            <a:endParaRPr lang="en-US" dirty="0"/>
          </a:p>
          <a:p>
            <a:pPr marL="228600" indent="-228600">
              <a:buFont typeface="+mj-lt"/>
              <a:buAutoNum type="arabicPeriod"/>
            </a:pPr>
            <a:r>
              <a:rPr lang="en-PH" sz="1200" dirty="0"/>
              <a:t>The RPMS SY 2020-2021 in the time of COVID-19 tools and materials were developed following a research process.</a:t>
            </a:r>
          </a:p>
          <a:p>
            <a:pPr marL="228600" indent="-228600">
              <a:buFont typeface="+mj-lt"/>
              <a:buAutoNum type="arabicPeriod"/>
            </a:pPr>
            <a:r>
              <a:rPr lang="en-PH" sz="1200" dirty="0"/>
              <a:t>The development phase involved consultations with DepEd officials and partners; a focus group discussion with select teachers, school heads, and supervisors; and document analysis of literatures on emergency remote teaching and of various DepEd issuances in relation to the BE-LCP.</a:t>
            </a:r>
          </a:p>
          <a:p>
            <a:pPr marL="228600" indent="-228600">
              <a:buFont typeface="+mj-lt"/>
              <a:buAutoNum type="arabicPeriod"/>
            </a:pPr>
            <a:r>
              <a:rPr lang="en-PH" sz="1200" dirty="0"/>
              <a:t>The validation phase involved a national online validation of RPMS tools and alternative processes and protocols for the school year. All these went through a series of planning and review meetings within DepEd and with RCTQ.</a:t>
            </a:r>
          </a:p>
        </p:txBody>
      </p:sp>
      <p:sp>
        <p:nvSpPr>
          <p:cNvPr id="4" name="Slide Number Placeholder 3"/>
          <p:cNvSpPr>
            <a:spLocks noGrp="1"/>
          </p:cNvSpPr>
          <p:nvPr>
            <p:ph type="sldNum" sz="quarter" idx="5"/>
          </p:nvPr>
        </p:nvSpPr>
        <p:spPr/>
        <p:txBody>
          <a:bodyPr/>
          <a:lstStyle/>
          <a:p>
            <a:fld id="{C46CE4C8-4864-4715-AFA5-05EBBD193D85}" type="slidenum">
              <a:rPr lang="en-PH" smtClean="0"/>
              <a:t>5</a:t>
            </a:fld>
            <a:endParaRPr lang="en-PH"/>
          </a:p>
        </p:txBody>
      </p:sp>
    </p:spTree>
    <p:extLst>
      <p:ext uri="{BB962C8B-B14F-4D97-AF65-F5344CB8AC3E}">
        <p14:creationId xmlns:p14="http://schemas.microsoft.com/office/powerpoint/2010/main" val="2432167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explain the development of RPMS SY 2020-2021 in the time of the COVID-19 pandemic</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US" dirty="0"/>
              <a:t>There are 11 priority indicators from the Philippine Professional Standards for Teachers (PPST) chosen as RPMS objectives for this school year.</a:t>
            </a:r>
          </a:p>
          <a:p>
            <a:pPr marL="228600" indent="-228600">
              <a:buFont typeface="+mj-lt"/>
              <a:buAutoNum type="arabicPeriod"/>
            </a:pPr>
            <a:r>
              <a:rPr lang="en-US" dirty="0"/>
              <a:t>These priority indicators were selected based on being more responsive and appropriate to the current context of the teachers, learners, and the learning environment.</a:t>
            </a:r>
            <a:endParaRPr lang="en-PH" dirty="0"/>
          </a:p>
          <a:p>
            <a:endParaRPr lang="en-PH"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46CE4C8-4864-4715-AFA5-05EBBD193D85}" type="slidenum">
              <a:rPr lang="en-PH" smtClean="0"/>
              <a:t>6</a:t>
            </a:fld>
            <a:endParaRPr lang="en-PH"/>
          </a:p>
        </p:txBody>
      </p:sp>
    </p:spTree>
    <p:extLst>
      <p:ext uri="{BB962C8B-B14F-4D97-AF65-F5344CB8AC3E}">
        <p14:creationId xmlns:p14="http://schemas.microsoft.com/office/powerpoint/2010/main" val="4278638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show the RPMS objectives taken from the PPST priority indicators for T I-III</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PH" sz="1200" dirty="0"/>
              <a:t>Read the slide.</a:t>
            </a:r>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7</a:t>
            </a:fld>
            <a:endParaRPr lang="en-PH"/>
          </a:p>
        </p:txBody>
      </p:sp>
    </p:spTree>
    <p:extLst>
      <p:ext uri="{BB962C8B-B14F-4D97-AF65-F5344CB8AC3E}">
        <p14:creationId xmlns:p14="http://schemas.microsoft.com/office/powerpoint/2010/main" val="190187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show the RPMS objectives taken from the PPST priority indicators for T I-III</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PH" sz="1200" dirty="0"/>
              <a:t>Read the slide.</a:t>
            </a:r>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8</a:t>
            </a:fld>
            <a:endParaRPr lang="en-PH"/>
          </a:p>
        </p:txBody>
      </p:sp>
    </p:spTree>
    <p:extLst>
      <p:ext uri="{BB962C8B-B14F-4D97-AF65-F5344CB8AC3E}">
        <p14:creationId xmlns:p14="http://schemas.microsoft.com/office/powerpoint/2010/main" val="2271834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show the RPMS objectives taken from the PPST priority indicators for MT I-IV</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PH" sz="1200" dirty="0"/>
              <a:t>Read the slide.</a:t>
            </a:r>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9</a:t>
            </a:fld>
            <a:endParaRPr lang="en-PH"/>
          </a:p>
        </p:txBody>
      </p:sp>
    </p:spTree>
    <p:extLst>
      <p:ext uri="{BB962C8B-B14F-4D97-AF65-F5344CB8AC3E}">
        <p14:creationId xmlns:p14="http://schemas.microsoft.com/office/powerpoint/2010/main" val="1190348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 of the slide: </a:t>
            </a:r>
            <a:r>
              <a:rPr lang="en-US" dirty="0"/>
              <a:t>To show the RPMS objectives taken from the PPST priority indicators for MT I-IV</a:t>
            </a:r>
          </a:p>
          <a:p>
            <a:endParaRPr lang="en-P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 </a:t>
            </a:r>
            <a:endParaRPr lang="en-US" dirty="0"/>
          </a:p>
          <a:p>
            <a:pPr marL="228600" indent="-228600">
              <a:buFont typeface="+mj-lt"/>
              <a:buAutoNum type="arabicPeriod"/>
            </a:pPr>
            <a:r>
              <a:rPr lang="en-PH" sz="1200" dirty="0"/>
              <a:t>Read the slide.</a:t>
            </a:r>
          </a:p>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10</a:t>
            </a:fld>
            <a:endParaRPr lang="en-PH"/>
          </a:p>
        </p:txBody>
      </p:sp>
    </p:spTree>
    <p:extLst>
      <p:ext uri="{BB962C8B-B14F-4D97-AF65-F5344CB8AC3E}">
        <p14:creationId xmlns:p14="http://schemas.microsoft.com/office/powerpoint/2010/main" val="3772318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1" dirty="0"/>
              <a:t>Purpose of the slide: </a:t>
            </a:r>
            <a:r>
              <a:rPr lang="en-US" b="0" dirty="0"/>
              <a:t>To prompt participants to process what they have learned so far and ask for clarifications</a:t>
            </a:r>
            <a:endParaRPr lang="en-US" dirty="0"/>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1" dirty="0"/>
              <a:t>Notes to the Presenter:</a:t>
            </a:r>
            <a:endParaRPr lang="en-US" dirty="0"/>
          </a:p>
          <a:p>
            <a:pPr marL="228600" lvl="0" indent="-228600" algn="l" rtl="0">
              <a:lnSpc>
                <a:spcPct val="100000"/>
              </a:lnSpc>
              <a:spcBef>
                <a:spcPts val="0"/>
              </a:spcBef>
              <a:spcAft>
                <a:spcPts val="0"/>
              </a:spcAft>
              <a:buClr>
                <a:schemeClr val="dk1"/>
              </a:buClr>
              <a:buSzPts val="1200"/>
              <a:buFont typeface="Arial"/>
              <a:buAutoNum type="arabicPeriod"/>
            </a:pPr>
            <a:r>
              <a:rPr lang="en-US" b="0" dirty="0"/>
              <a:t>Encourage participants to ask questions. Remind them that they should also be able to respond queries when they rollout the capacity building, so this is their chance to ask questions that they expect from the field.</a:t>
            </a:r>
            <a:endParaRPr lang="en-US" dirty="0"/>
          </a:p>
          <a:p>
            <a:endParaRPr lang="en-PH"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46CE4C8-4864-4715-AFA5-05EBBD193D85}" type="slidenum">
              <a:rPr lang="en-PH" smtClean="0"/>
              <a:t>11</a:t>
            </a:fld>
            <a:endParaRPr lang="en-PH"/>
          </a:p>
        </p:txBody>
      </p:sp>
    </p:spTree>
    <p:extLst>
      <p:ext uri="{BB962C8B-B14F-4D97-AF65-F5344CB8AC3E}">
        <p14:creationId xmlns:p14="http://schemas.microsoft.com/office/powerpoint/2010/main" val="2507024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12</a:t>
            </a:fld>
            <a:endParaRPr lang="en-PH"/>
          </a:p>
        </p:txBody>
      </p:sp>
    </p:spTree>
    <p:extLst>
      <p:ext uri="{BB962C8B-B14F-4D97-AF65-F5344CB8AC3E}">
        <p14:creationId xmlns:p14="http://schemas.microsoft.com/office/powerpoint/2010/main" val="4187110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00" name="Google Shape;300;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6579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21E21C7-5A79-5D46-AC7B-FB7AB9ADF8FA}"/>
              </a:ext>
            </a:extLst>
          </p:cNvPr>
          <p:cNvSpPr/>
          <p:nvPr userDrawn="1"/>
        </p:nvSpPr>
        <p:spPr>
          <a:xfrm>
            <a:off x="-867" y="1010099"/>
            <a:ext cx="9144000" cy="50036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28650" y="1600199"/>
            <a:ext cx="7829550" cy="1909763"/>
          </a:xfrm>
        </p:spPr>
        <p:txBody>
          <a:bodyPr anchor="b"/>
          <a:lstStyle>
            <a:lvl1pPr algn="ctr">
              <a:defRPr sz="60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pic>
        <p:nvPicPr>
          <p:cNvPr id="8" name="Picture 7">
            <a:extLst>
              <a:ext uri="{FF2B5EF4-FFF2-40B4-BE49-F238E27FC236}">
                <a16:creationId xmlns:a16="http://schemas.microsoft.com/office/drawing/2014/main" id="{AB8A68F5-B90A-E047-84C3-9C4B15384422}"/>
              </a:ext>
            </a:extLst>
          </p:cNvPr>
          <p:cNvPicPr>
            <a:picLocks noChangeAspect="1"/>
          </p:cNvPicPr>
          <p:nvPr userDrawn="1"/>
        </p:nvPicPr>
        <p:blipFill>
          <a:blip r:embed="rId2"/>
          <a:stretch>
            <a:fillRect/>
          </a:stretch>
        </p:blipFill>
        <p:spPr>
          <a:xfrm>
            <a:off x="4715447" y="180905"/>
            <a:ext cx="3969502" cy="610693"/>
          </a:xfrm>
          <a:prstGeom prst="rect">
            <a:avLst/>
          </a:prstGeom>
        </p:spPr>
      </p:pic>
      <p:pic>
        <p:nvPicPr>
          <p:cNvPr id="11" name="Picture 10">
            <a:extLst>
              <a:ext uri="{FF2B5EF4-FFF2-40B4-BE49-F238E27FC236}">
                <a16:creationId xmlns:a16="http://schemas.microsoft.com/office/drawing/2014/main" id="{0C7CDD17-5DB5-1947-B712-FEA59AB55E7F}"/>
              </a:ext>
            </a:extLst>
          </p:cNvPr>
          <p:cNvPicPr>
            <a:picLocks noChangeAspect="1"/>
          </p:cNvPicPr>
          <p:nvPr userDrawn="1"/>
        </p:nvPicPr>
        <p:blipFill>
          <a:blip r:embed="rId3"/>
          <a:stretch>
            <a:fillRect/>
          </a:stretch>
        </p:blipFill>
        <p:spPr>
          <a:xfrm>
            <a:off x="2528106" y="6168569"/>
            <a:ext cx="4087787" cy="633487"/>
          </a:xfrm>
          <a:prstGeom prst="rect">
            <a:avLst/>
          </a:prstGeom>
        </p:spPr>
      </p:pic>
      <p:pic>
        <p:nvPicPr>
          <p:cNvPr id="17" name="Picture 16">
            <a:extLst>
              <a:ext uri="{FF2B5EF4-FFF2-40B4-BE49-F238E27FC236}">
                <a16:creationId xmlns:a16="http://schemas.microsoft.com/office/drawing/2014/main" id="{18E52C82-28F5-3E48-8900-5B820027638A}"/>
              </a:ext>
            </a:extLst>
          </p:cNvPr>
          <p:cNvPicPr/>
          <p:nvPr userDrawn="1"/>
        </p:nvPicPr>
        <p:blipFill>
          <a:blip r:embed="rId4"/>
          <a:stretch>
            <a:fillRect/>
          </a:stretch>
        </p:blipFill>
        <p:spPr>
          <a:xfrm>
            <a:off x="682455" y="196258"/>
            <a:ext cx="1109515" cy="581631"/>
          </a:xfrm>
          <a:prstGeom prst="rect">
            <a:avLst/>
          </a:prstGeom>
        </p:spPr>
      </p:pic>
      <p:sp>
        <p:nvSpPr>
          <p:cNvPr id="18" name="Text Box 10">
            <a:extLst>
              <a:ext uri="{FF2B5EF4-FFF2-40B4-BE49-F238E27FC236}">
                <a16:creationId xmlns:a16="http://schemas.microsoft.com/office/drawing/2014/main" id="{478A0E6F-EC49-384D-9072-68D2BF4C3D04}"/>
              </a:ext>
            </a:extLst>
          </p:cNvPr>
          <p:cNvSpPr txBox="1"/>
          <p:nvPr userDrawn="1"/>
        </p:nvSpPr>
        <p:spPr>
          <a:xfrm>
            <a:off x="1865861" y="239256"/>
            <a:ext cx="3047884" cy="60497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300" b="1" dirty="0">
                <a:effectLst/>
                <a:latin typeface="Arial" panose="020B0604020202020204" pitchFamily="34" charset="0"/>
                <a:ea typeface="MS Mincho" panose="02020609040205080304" pitchFamily="49" charset="-128"/>
                <a:cs typeface="DaunPenh" pitchFamily="2" charset="0"/>
              </a:rPr>
              <a:t>Bureau of Human Resource and Organizational Development </a:t>
            </a:r>
            <a:endParaRPr lang="en-PH" sz="1300" b="1" dirty="0">
              <a:effectLst/>
              <a:latin typeface="Calibri" panose="020F0502020204030204" pitchFamily="34" charset="0"/>
              <a:ea typeface="MS Mincho" panose="02020609040205080304" pitchFamily="49" charset="-128"/>
              <a:cs typeface="DaunPenh" pitchFamily="2" charset="0"/>
            </a:endParaRPr>
          </a:p>
        </p:txBody>
      </p:sp>
    </p:spTree>
    <p:extLst>
      <p:ext uri="{BB962C8B-B14F-4D97-AF65-F5344CB8AC3E}">
        <p14:creationId xmlns:p14="http://schemas.microsoft.com/office/powerpoint/2010/main" val="3268108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054080"/>
            <a:ext cx="7886700" cy="1146175"/>
          </a:xfrm>
        </p:spPr>
        <p:txBody>
          <a:bodyPr/>
          <a:lstStyle>
            <a:lvl1pPr>
              <a:defRPr>
                <a:solidFill>
                  <a:srgbClr val="7030A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628650" y="2200255"/>
            <a:ext cx="7886700" cy="397670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pic>
        <p:nvPicPr>
          <p:cNvPr id="10" name="Picture 9">
            <a:extLst>
              <a:ext uri="{FF2B5EF4-FFF2-40B4-BE49-F238E27FC236}">
                <a16:creationId xmlns:a16="http://schemas.microsoft.com/office/drawing/2014/main" id="{9322BF21-63E1-453E-9817-6B93D80048D1}"/>
              </a:ext>
            </a:extLst>
          </p:cNvPr>
          <p:cNvPicPr>
            <a:picLocks noChangeAspect="1"/>
          </p:cNvPicPr>
          <p:nvPr userDrawn="1"/>
        </p:nvPicPr>
        <p:blipFill>
          <a:blip r:embed="rId2"/>
          <a:stretch>
            <a:fillRect/>
          </a:stretch>
        </p:blipFill>
        <p:spPr>
          <a:xfrm>
            <a:off x="4715447" y="180905"/>
            <a:ext cx="3969502" cy="610693"/>
          </a:xfrm>
          <a:prstGeom prst="rect">
            <a:avLst/>
          </a:prstGeom>
        </p:spPr>
      </p:pic>
      <p:pic>
        <p:nvPicPr>
          <p:cNvPr id="11" name="Picture 10">
            <a:extLst>
              <a:ext uri="{FF2B5EF4-FFF2-40B4-BE49-F238E27FC236}">
                <a16:creationId xmlns:a16="http://schemas.microsoft.com/office/drawing/2014/main" id="{3779C8C5-A3F1-48F4-A132-9CB9AE72ADEB}"/>
              </a:ext>
            </a:extLst>
          </p:cNvPr>
          <p:cNvPicPr/>
          <p:nvPr userDrawn="1"/>
        </p:nvPicPr>
        <p:blipFill>
          <a:blip r:embed="rId3"/>
          <a:stretch>
            <a:fillRect/>
          </a:stretch>
        </p:blipFill>
        <p:spPr>
          <a:xfrm>
            <a:off x="682455" y="196258"/>
            <a:ext cx="1109515" cy="581631"/>
          </a:xfrm>
          <a:prstGeom prst="rect">
            <a:avLst/>
          </a:prstGeom>
        </p:spPr>
      </p:pic>
      <p:sp>
        <p:nvSpPr>
          <p:cNvPr id="13" name="Text Box 10">
            <a:extLst>
              <a:ext uri="{FF2B5EF4-FFF2-40B4-BE49-F238E27FC236}">
                <a16:creationId xmlns:a16="http://schemas.microsoft.com/office/drawing/2014/main" id="{A39F49D3-153A-409B-B032-83E06CB3DA1D}"/>
              </a:ext>
            </a:extLst>
          </p:cNvPr>
          <p:cNvSpPr txBox="1"/>
          <p:nvPr userDrawn="1"/>
        </p:nvSpPr>
        <p:spPr>
          <a:xfrm>
            <a:off x="1865861" y="239256"/>
            <a:ext cx="3047884" cy="60497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300" b="1" dirty="0">
                <a:effectLst/>
                <a:latin typeface="Arial" panose="020B0604020202020204" pitchFamily="34" charset="0"/>
                <a:ea typeface="MS Mincho" panose="02020609040205080304" pitchFamily="49" charset="-128"/>
                <a:cs typeface="DaunPenh" pitchFamily="2" charset="0"/>
              </a:rPr>
              <a:t>Bureau of Human Resource and Organizational Development </a:t>
            </a:r>
            <a:endParaRPr lang="en-PH" sz="1300" b="1" dirty="0">
              <a:effectLst/>
              <a:latin typeface="Calibri" panose="020F0502020204030204" pitchFamily="34" charset="0"/>
              <a:ea typeface="MS Mincho" panose="02020609040205080304" pitchFamily="49" charset="-128"/>
              <a:cs typeface="DaunPenh" pitchFamily="2" charset="0"/>
            </a:endParaRPr>
          </a:p>
        </p:txBody>
      </p:sp>
    </p:spTree>
    <p:extLst>
      <p:ext uri="{BB962C8B-B14F-4D97-AF65-F5344CB8AC3E}">
        <p14:creationId xmlns:p14="http://schemas.microsoft.com/office/powerpoint/2010/main" val="3604779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146702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36A898B-E044-B843-9A43-851EBB025590}"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6820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6A898B-E044-B843-9A43-851EBB025590}"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1479016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6A898B-E044-B843-9A43-851EBB025590}"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327596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6A898B-E044-B843-9A43-851EBB025590}"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29890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6A898B-E044-B843-9A43-851EBB025590}"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295886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6A898B-E044-B843-9A43-851EBB025590}"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1983284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381219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spTree>
    <p:extLst>
      <p:ext uri="{BB962C8B-B14F-4D97-AF65-F5344CB8AC3E}">
        <p14:creationId xmlns:p14="http://schemas.microsoft.com/office/powerpoint/2010/main" val="2735404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6A898B-E044-B843-9A43-851EBB025590}" type="datetimeFigureOut">
              <a:rPr lang="en-US" smtClean="0"/>
              <a:t>2/8/2021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A0D01-AED1-DF42-88FC-89155C0E516D}" type="slidenum">
              <a:rPr lang="en-US" smtClean="0"/>
              <a:t>‹#›</a:t>
            </a:fld>
            <a:endParaRPr lang="en-US"/>
          </a:p>
        </p:txBody>
      </p:sp>
    </p:spTree>
    <p:extLst>
      <p:ext uri="{BB962C8B-B14F-4D97-AF65-F5344CB8AC3E}">
        <p14:creationId xmlns:p14="http://schemas.microsoft.com/office/powerpoint/2010/main" val="1447553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bhrod.hrdd@deped.gov.p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mailto:cecille.anyayahan@deped.gov.ph" TargetMode="External"/><Relationship Id="rId4" Type="http://schemas.openxmlformats.org/officeDocument/2006/relationships/hyperlink" Target="mailto:ma.manas@deped.gov.ph"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espinosa.aa@pnu.edu.ph"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rctq.ph/" TargetMode="External"/><Relationship Id="rId5" Type="http://schemas.openxmlformats.org/officeDocument/2006/relationships/hyperlink" Target="mailto:lumanog.jj@pnu.edu.ph" TargetMode="External"/><Relationship Id="rId4" Type="http://schemas.openxmlformats.org/officeDocument/2006/relationships/hyperlink" Target="mailto:belza.ds@pnu.edu.p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D395-107A-9846-A05A-5B8224BD6914}"/>
              </a:ext>
            </a:extLst>
          </p:cNvPr>
          <p:cNvSpPr>
            <a:spLocks noGrp="1"/>
          </p:cNvSpPr>
          <p:nvPr>
            <p:ph type="ctrTitle"/>
          </p:nvPr>
        </p:nvSpPr>
        <p:spPr>
          <a:xfrm>
            <a:off x="547178" y="2408158"/>
            <a:ext cx="7808104" cy="2041684"/>
          </a:xfrm>
        </p:spPr>
        <p:txBody>
          <a:bodyPr>
            <a:noAutofit/>
          </a:bodyPr>
          <a:lstStyle/>
          <a:p>
            <a:r>
              <a:rPr lang="en-US" sz="4000" b="1" dirty="0"/>
              <a:t>Understanding the RPMS</a:t>
            </a:r>
            <a:br>
              <a:rPr lang="en-US" sz="4000" b="1" dirty="0"/>
            </a:br>
            <a:r>
              <a:rPr lang="en-US" sz="4000" b="1" dirty="0"/>
              <a:t>SY 2020-2021 in the time</a:t>
            </a:r>
            <a:br>
              <a:rPr lang="en-US" sz="4000" b="1" dirty="0"/>
            </a:br>
            <a:r>
              <a:rPr lang="en-US" sz="4000" b="1" dirty="0"/>
              <a:t>of COVID-19</a:t>
            </a:r>
            <a:endParaRPr lang="en-PH" sz="4000" dirty="0"/>
          </a:p>
        </p:txBody>
      </p:sp>
    </p:spTree>
    <p:extLst>
      <p:ext uri="{BB962C8B-B14F-4D97-AF65-F5344CB8AC3E}">
        <p14:creationId xmlns:p14="http://schemas.microsoft.com/office/powerpoint/2010/main" val="86121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9A10FF-8E89-49A1-A02F-E8C5C28C781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1147" t="15718" r="22623" b="6772"/>
          <a:stretch/>
        </p:blipFill>
        <p:spPr>
          <a:xfrm>
            <a:off x="3686542" y="1666568"/>
            <a:ext cx="5121288" cy="44139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628650" y="1064713"/>
            <a:ext cx="7280910" cy="601855"/>
          </a:xfrm>
        </p:spPr>
        <p:txBody>
          <a:bodyPr>
            <a:noAutofit/>
          </a:bodyPr>
          <a:lstStyle/>
          <a:p>
            <a:r>
              <a:rPr lang="en-PH" sz="4000" b="1" dirty="0"/>
              <a:t>Context</a:t>
            </a:r>
          </a:p>
        </p:txBody>
      </p:sp>
      <p:sp>
        <p:nvSpPr>
          <p:cNvPr id="5" name="Content Placeholder 2"/>
          <p:cNvSpPr txBox="1">
            <a:spLocks/>
          </p:cNvSpPr>
          <p:nvPr/>
        </p:nvSpPr>
        <p:spPr>
          <a:xfrm>
            <a:off x="657679" y="1757350"/>
            <a:ext cx="3535180" cy="50337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impact of the COVID-19 pandemic on SY 2020-2021:</a:t>
            </a:r>
          </a:p>
          <a:p>
            <a:pPr marL="563563" lvl="1" indent="-342900">
              <a:buFont typeface="Wingdings" panose="05000000000000000000" pitchFamily="2" charset="2"/>
              <a:buChar char=""/>
            </a:pPr>
            <a:r>
              <a:rPr lang="en-US" sz="2200" dirty="0"/>
              <a:t>Change in the demand for teaching and learning</a:t>
            </a:r>
          </a:p>
          <a:p>
            <a:pPr marL="563563" lvl="1" indent="-342900">
              <a:buFont typeface="Wingdings" panose="05000000000000000000" pitchFamily="2" charset="2"/>
              <a:buChar char=""/>
            </a:pPr>
            <a:r>
              <a:rPr lang="en-US" sz="2200" dirty="0"/>
              <a:t>Shift to </a:t>
            </a:r>
            <a:r>
              <a:rPr lang="en-US" sz="2200" dirty="0">
                <a:solidFill>
                  <a:srgbClr val="0000FF"/>
                </a:solidFill>
              </a:rPr>
              <a:t>distance learning delivery modalities</a:t>
            </a:r>
            <a:endParaRPr lang="en-US" sz="2200" dirty="0"/>
          </a:p>
          <a:p>
            <a:pPr marL="563563" lvl="1" indent="-342900">
              <a:buFont typeface="Wingdings" panose="05000000000000000000" pitchFamily="2" charset="2"/>
              <a:buChar char=""/>
            </a:pPr>
            <a:r>
              <a:rPr lang="en-US" sz="2200" dirty="0"/>
              <a:t>Development of </a:t>
            </a:r>
            <a:r>
              <a:rPr lang="en-US" sz="2200" dirty="0">
                <a:solidFill>
                  <a:srgbClr val="0000FF"/>
                </a:solidFill>
              </a:rPr>
              <a:t>learning resources</a:t>
            </a:r>
            <a:r>
              <a:rPr lang="en-US" sz="2200" dirty="0"/>
              <a:t> for distance learning</a:t>
            </a:r>
          </a:p>
          <a:p>
            <a:pPr marL="563563" lvl="1" indent="-342900">
              <a:buFont typeface="Wingdings" panose="05000000000000000000" pitchFamily="2" charset="2"/>
              <a:buChar char=""/>
            </a:pPr>
            <a:r>
              <a:rPr lang="en-US" sz="2200" dirty="0"/>
              <a:t>Need to </a:t>
            </a:r>
            <a:r>
              <a:rPr lang="en-US" sz="2200" dirty="0">
                <a:solidFill>
                  <a:srgbClr val="0000FF"/>
                </a:solidFill>
              </a:rPr>
              <a:t>upskill and retool teachers </a:t>
            </a:r>
            <a:r>
              <a:rPr lang="en-US" sz="2200" dirty="0"/>
              <a:t>on the new learning delivery</a:t>
            </a:r>
          </a:p>
        </p:txBody>
      </p:sp>
    </p:spTree>
    <p:extLst>
      <p:ext uri="{BB962C8B-B14F-4D97-AF65-F5344CB8AC3E}">
        <p14:creationId xmlns:p14="http://schemas.microsoft.com/office/powerpoint/2010/main" val="396626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628650" y="1064713"/>
            <a:ext cx="7280910" cy="601855"/>
          </a:xfrm>
        </p:spPr>
        <p:txBody>
          <a:bodyPr>
            <a:noAutofit/>
          </a:bodyPr>
          <a:lstStyle/>
          <a:p>
            <a:r>
              <a:rPr lang="en-PH" sz="4000" b="1" dirty="0"/>
              <a:t>Context</a:t>
            </a:r>
          </a:p>
        </p:txBody>
      </p:sp>
      <p:sp>
        <p:nvSpPr>
          <p:cNvPr id="5" name="Content Placeholder 2"/>
          <p:cNvSpPr txBox="1">
            <a:spLocks/>
          </p:cNvSpPr>
          <p:nvPr/>
        </p:nvSpPr>
        <p:spPr>
          <a:xfrm>
            <a:off x="730248" y="1887794"/>
            <a:ext cx="7905752" cy="46146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As the learning delivery changes, so do the duties of teachers to their learners and the performance expected of them. </a:t>
            </a:r>
          </a:p>
          <a:p>
            <a:r>
              <a:rPr lang="en-US" sz="2400" dirty="0"/>
              <a:t>The expectations of teachers must be captured in their performance assessment through </a:t>
            </a:r>
            <a:r>
              <a:rPr lang="en-US" sz="2400" dirty="0">
                <a:solidFill>
                  <a:srgbClr val="0000FF"/>
                </a:solidFill>
              </a:rPr>
              <a:t>a more contextualized Results-based Performance Management System (RPMS).</a:t>
            </a:r>
            <a:endParaRPr lang="en-PH" sz="2400" dirty="0">
              <a:solidFill>
                <a:srgbClr val="0000FF"/>
              </a:solidFill>
            </a:endParaRPr>
          </a:p>
        </p:txBody>
      </p:sp>
      <p:pic>
        <p:nvPicPr>
          <p:cNvPr id="8" name="Picture 7">
            <a:extLst>
              <a:ext uri="{FF2B5EF4-FFF2-40B4-BE49-F238E27FC236}">
                <a16:creationId xmlns:a16="http://schemas.microsoft.com/office/drawing/2014/main" id="{4A48EEFF-AA8F-4D13-9EF3-F7A565F0ACB6}"/>
              </a:ext>
            </a:extLst>
          </p:cNvPr>
          <p:cNvPicPr>
            <a:picLocks noChangeAspect="1"/>
          </p:cNvPicPr>
          <p:nvPr/>
        </p:nvPicPr>
        <p:blipFill>
          <a:blip r:embed="rId3"/>
          <a:stretch>
            <a:fillRect/>
          </a:stretch>
        </p:blipFill>
        <p:spPr>
          <a:xfrm>
            <a:off x="508000" y="4772458"/>
            <a:ext cx="8225322" cy="5688375"/>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3593860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683713" y="1064713"/>
            <a:ext cx="7280910" cy="601855"/>
          </a:xfrm>
        </p:spPr>
        <p:txBody>
          <a:bodyPr>
            <a:noAutofit/>
          </a:bodyPr>
          <a:lstStyle/>
          <a:p>
            <a:r>
              <a:rPr lang="en-PH" sz="4000" b="1" dirty="0"/>
              <a:t>Context</a:t>
            </a:r>
          </a:p>
        </p:txBody>
      </p:sp>
      <p:sp>
        <p:nvSpPr>
          <p:cNvPr id="5" name="Content Placeholder 2"/>
          <p:cNvSpPr txBox="1">
            <a:spLocks/>
          </p:cNvSpPr>
          <p:nvPr/>
        </p:nvSpPr>
        <p:spPr>
          <a:xfrm>
            <a:off x="628650" y="1799303"/>
            <a:ext cx="7886700" cy="4557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PH" sz="2400" dirty="0"/>
          </a:p>
        </p:txBody>
      </p:sp>
      <p:sp>
        <p:nvSpPr>
          <p:cNvPr id="4" name="Content Placeholder 2">
            <a:extLst>
              <a:ext uri="{FF2B5EF4-FFF2-40B4-BE49-F238E27FC236}">
                <a16:creationId xmlns:a16="http://schemas.microsoft.com/office/drawing/2014/main" id="{3CBE1F57-7BAF-4FCF-BA53-07852A263A26}"/>
              </a:ext>
            </a:extLst>
          </p:cNvPr>
          <p:cNvSpPr txBox="1">
            <a:spLocks/>
          </p:cNvSpPr>
          <p:nvPr/>
        </p:nvSpPr>
        <p:spPr>
          <a:xfrm>
            <a:off x="683713" y="1799302"/>
            <a:ext cx="7831637" cy="42966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Modifications in RPMS, its tools, processes, and protocols, for SY 2020-2021 were made on the following:</a:t>
            </a:r>
          </a:p>
          <a:p>
            <a:pPr marL="0" indent="0">
              <a:buNone/>
            </a:pPr>
            <a:endParaRPr lang="en-US" dirty="0"/>
          </a:p>
          <a:p>
            <a:pPr marL="890588" lvl="1" indent="-530225">
              <a:buFont typeface="Wingdings" panose="05000000000000000000" pitchFamily="2" charset="2"/>
              <a:buChar char=""/>
            </a:pPr>
            <a:r>
              <a:rPr lang="en-US" dirty="0"/>
              <a:t>Objectives taken from the PPST priority indicators</a:t>
            </a:r>
          </a:p>
          <a:p>
            <a:pPr marL="890588" lvl="1" indent="-530225">
              <a:buFont typeface="Wingdings" panose="05000000000000000000" pitchFamily="2" charset="2"/>
              <a:buChar char=""/>
            </a:pPr>
            <a:r>
              <a:rPr lang="en-US" dirty="0"/>
              <a:t>Means of verification</a:t>
            </a:r>
          </a:p>
          <a:p>
            <a:pPr marL="890588" lvl="1" indent="-530225">
              <a:buFont typeface="Wingdings" panose="05000000000000000000" pitchFamily="2" charset="2"/>
              <a:buChar char=""/>
            </a:pPr>
            <a:r>
              <a:rPr lang="en-US" dirty="0"/>
              <a:t>Performance indicators</a:t>
            </a:r>
          </a:p>
          <a:p>
            <a:pPr marL="890588" lvl="1" indent="-530225">
              <a:buFont typeface="Wingdings" panose="05000000000000000000" pitchFamily="2" charset="2"/>
              <a:buChar char=""/>
            </a:pPr>
            <a:r>
              <a:rPr lang="en-US" dirty="0"/>
              <a:t>Classroom observation processes and protocols (alternatives)</a:t>
            </a:r>
          </a:p>
          <a:p>
            <a:pPr marL="890588" lvl="1" indent="-530225">
              <a:buFont typeface="Wingdings" panose="05000000000000000000" pitchFamily="2" charset="2"/>
              <a:buChar char=""/>
            </a:pPr>
            <a:r>
              <a:rPr lang="en-US" dirty="0"/>
              <a:t>Timeline in the RPMS cycle (adjusted)</a:t>
            </a:r>
            <a:endParaRPr lang="en-PH" dirty="0"/>
          </a:p>
        </p:txBody>
      </p:sp>
    </p:spTree>
    <p:extLst>
      <p:ext uri="{BB962C8B-B14F-4D97-AF65-F5344CB8AC3E}">
        <p14:creationId xmlns:p14="http://schemas.microsoft.com/office/powerpoint/2010/main" val="257268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603482" y="929643"/>
            <a:ext cx="7911868" cy="968670"/>
          </a:xfrm>
        </p:spPr>
        <p:txBody>
          <a:bodyPr>
            <a:noAutofit/>
          </a:bodyPr>
          <a:lstStyle/>
          <a:p>
            <a:pPr algn="ctr"/>
            <a:r>
              <a:rPr lang="en-US" sz="3200" b="1" dirty="0"/>
              <a:t>The development of RPMS in the context of COVID-19</a:t>
            </a:r>
            <a:endParaRPr lang="en-PH" sz="3200" b="1" dirty="0"/>
          </a:p>
        </p:txBody>
      </p:sp>
      <p:sp>
        <p:nvSpPr>
          <p:cNvPr id="28" name="Circle: Hollow 27">
            <a:extLst>
              <a:ext uri="{FF2B5EF4-FFF2-40B4-BE49-F238E27FC236}">
                <a16:creationId xmlns:a16="http://schemas.microsoft.com/office/drawing/2014/main" id="{F850C484-5B22-4699-BA3F-4178A14C39A5}"/>
              </a:ext>
            </a:extLst>
          </p:cNvPr>
          <p:cNvSpPr/>
          <p:nvPr/>
        </p:nvSpPr>
        <p:spPr>
          <a:xfrm flipH="1">
            <a:off x="2485817" y="2728563"/>
            <a:ext cx="3955794" cy="3745634"/>
          </a:xfrm>
          <a:prstGeom prst="donut">
            <a:avLst>
              <a:gd name="adj" fmla="val 16991"/>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PH" dirty="0">
              <a:solidFill>
                <a:schemeClr val="tx1"/>
              </a:solidFill>
            </a:endParaRPr>
          </a:p>
        </p:txBody>
      </p:sp>
      <p:pic>
        <p:nvPicPr>
          <p:cNvPr id="6" name="Graphic 5" descr="Customer review">
            <a:extLst>
              <a:ext uri="{FF2B5EF4-FFF2-40B4-BE49-F238E27FC236}">
                <a16:creationId xmlns:a16="http://schemas.microsoft.com/office/drawing/2014/main" id="{5DF481F2-34D0-448B-81C3-FE01AD8B18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273" y="3238010"/>
            <a:ext cx="1124580" cy="1124580"/>
          </a:xfrm>
          <a:prstGeom prst="rect">
            <a:avLst/>
          </a:prstGeom>
          <a:effectLst>
            <a:outerShdw blurRad="50800" dist="38100" dir="8100000" algn="tr" rotWithShape="0">
              <a:prstClr val="black">
                <a:alpha val="40000"/>
              </a:prstClr>
            </a:outerShdw>
          </a:effectLst>
        </p:spPr>
      </p:pic>
      <p:sp>
        <p:nvSpPr>
          <p:cNvPr id="7" name="TextBox 6">
            <a:extLst>
              <a:ext uri="{FF2B5EF4-FFF2-40B4-BE49-F238E27FC236}">
                <a16:creationId xmlns:a16="http://schemas.microsoft.com/office/drawing/2014/main" id="{60F35853-B4AD-44EC-8D8D-141DAC7389E9}"/>
              </a:ext>
            </a:extLst>
          </p:cNvPr>
          <p:cNvSpPr txBox="1"/>
          <p:nvPr/>
        </p:nvSpPr>
        <p:spPr>
          <a:xfrm>
            <a:off x="6903610" y="3550515"/>
            <a:ext cx="2522801"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Focus Group Discussion</a:t>
            </a:r>
            <a:endParaRPr lang="en-PH" sz="1500" dirty="0">
              <a:latin typeface="Arial" panose="020B0604020202020204" pitchFamily="34" charset="0"/>
              <a:cs typeface="Arial" panose="020B0604020202020204" pitchFamily="34" charset="0"/>
            </a:endParaRPr>
          </a:p>
        </p:txBody>
      </p:sp>
      <p:pic>
        <p:nvPicPr>
          <p:cNvPr id="9" name="Graphic 8" descr="Person with idea">
            <a:extLst>
              <a:ext uri="{FF2B5EF4-FFF2-40B4-BE49-F238E27FC236}">
                <a16:creationId xmlns:a16="http://schemas.microsoft.com/office/drawing/2014/main" id="{CB7E41BF-36C9-4561-A4F6-F11765E6FB4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56488" y="1941940"/>
            <a:ext cx="1116056" cy="1116056"/>
          </a:xfrm>
          <a:prstGeom prst="rect">
            <a:avLst/>
          </a:prstGeom>
          <a:effectLst>
            <a:outerShdw blurRad="50800" dist="38100" dir="8100000" algn="tr" rotWithShape="0">
              <a:prstClr val="black">
                <a:alpha val="40000"/>
              </a:prstClr>
            </a:outerShdw>
          </a:effectLst>
        </p:spPr>
      </p:pic>
      <p:pic>
        <p:nvPicPr>
          <p:cNvPr id="11" name="Graphic 10" descr="Checklist">
            <a:extLst>
              <a:ext uri="{FF2B5EF4-FFF2-40B4-BE49-F238E27FC236}">
                <a16:creationId xmlns:a16="http://schemas.microsoft.com/office/drawing/2014/main" id="{82F92888-1EE7-4ECD-A1E2-24444FB5B2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09854" y="4890261"/>
            <a:ext cx="1227383" cy="1193806"/>
          </a:xfrm>
          <a:prstGeom prst="rect">
            <a:avLst/>
          </a:prstGeom>
          <a:effectLst>
            <a:outerShdw blurRad="50800" dist="38100" dir="8100000" algn="tr" rotWithShape="0">
              <a:prstClr val="black">
                <a:alpha val="40000"/>
              </a:prstClr>
            </a:outerShdw>
          </a:effectLst>
        </p:spPr>
      </p:pic>
      <p:pic>
        <p:nvPicPr>
          <p:cNvPr id="13" name="Graphic 12" descr="Document">
            <a:extLst>
              <a:ext uri="{FF2B5EF4-FFF2-40B4-BE49-F238E27FC236}">
                <a16:creationId xmlns:a16="http://schemas.microsoft.com/office/drawing/2014/main" id="{089F0A6F-6701-4124-A2E0-84D4240EB60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31903" y="4890261"/>
            <a:ext cx="1193806" cy="1193806"/>
          </a:xfrm>
          <a:prstGeom prst="rect">
            <a:avLst/>
          </a:prstGeom>
          <a:effectLst>
            <a:outerShdw blurRad="50800" dist="38100" dir="8100000" algn="tr" rotWithShape="0">
              <a:prstClr val="black">
                <a:alpha val="40000"/>
              </a:prstClr>
            </a:outerShdw>
          </a:effectLst>
        </p:spPr>
      </p:pic>
      <p:sp>
        <p:nvSpPr>
          <p:cNvPr id="15" name="TextBox 14">
            <a:extLst>
              <a:ext uri="{FF2B5EF4-FFF2-40B4-BE49-F238E27FC236}">
                <a16:creationId xmlns:a16="http://schemas.microsoft.com/office/drawing/2014/main" id="{6234D4C6-78DB-461E-A9C7-E679B7A5D615}"/>
              </a:ext>
            </a:extLst>
          </p:cNvPr>
          <p:cNvSpPr txBox="1"/>
          <p:nvPr/>
        </p:nvSpPr>
        <p:spPr>
          <a:xfrm>
            <a:off x="6817574" y="5062185"/>
            <a:ext cx="194907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Document Analysis</a:t>
            </a:r>
            <a:endParaRPr lang="en-PH"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C89EEA4-97EC-4B01-A9EE-6302A6DA360D}"/>
              </a:ext>
            </a:extLst>
          </p:cNvPr>
          <p:cNvSpPr txBox="1"/>
          <p:nvPr/>
        </p:nvSpPr>
        <p:spPr>
          <a:xfrm>
            <a:off x="5521612" y="2182016"/>
            <a:ext cx="2639429"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Consultations with DepEd officials and partners</a:t>
            </a:r>
            <a:endParaRPr lang="en-PH" sz="16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B034DDD-CF72-41F1-A53A-0F3989312834}"/>
              </a:ext>
            </a:extLst>
          </p:cNvPr>
          <p:cNvSpPr txBox="1"/>
          <p:nvPr/>
        </p:nvSpPr>
        <p:spPr>
          <a:xfrm>
            <a:off x="44438" y="5023368"/>
            <a:ext cx="2115892"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Validation of tools, processes, protocols</a:t>
            </a:r>
            <a:endParaRPr lang="en-PH" sz="1600" dirty="0">
              <a:latin typeface="Arial" panose="020B0604020202020204" pitchFamily="34" charset="0"/>
              <a:cs typeface="Arial" panose="020B0604020202020204" pitchFamily="34" charset="0"/>
            </a:endParaRPr>
          </a:p>
        </p:txBody>
      </p:sp>
      <p:pic>
        <p:nvPicPr>
          <p:cNvPr id="21" name="Graphic 20" descr="Meeting">
            <a:extLst>
              <a:ext uri="{FF2B5EF4-FFF2-40B4-BE49-F238E27FC236}">
                <a16:creationId xmlns:a16="http://schemas.microsoft.com/office/drawing/2014/main" id="{A0DB3A41-CF2C-4A98-BD88-13357103104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212179" y="3170723"/>
            <a:ext cx="1049943" cy="1049943"/>
          </a:xfrm>
          <a:prstGeom prst="rect">
            <a:avLst/>
          </a:prstGeom>
          <a:effectLst>
            <a:outerShdw blurRad="50800" dist="38100" dir="8100000" algn="tr" rotWithShape="0">
              <a:prstClr val="black">
                <a:alpha val="40000"/>
              </a:prstClr>
            </a:outerShdw>
          </a:effectLst>
        </p:spPr>
      </p:pic>
      <p:pic>
        <p:nvPicPr>
          <p:cNvPr id="23" name="Graphic 22" descr="Connections">
            <a:extLst>
              <a:ext uri="{FF2B5EF4-FFF2-40B4-BE49-F238E27FC236}">
                <a16:creationId xmlns:a16="http://schemas.microsoft.com/office/drawing/2014/main" id="{26254D00-7497-407A-90A0-5B43C001EE1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205247" y="2351244"/>
            <a:ext cx="991878" cy="991878"/>
          </a:xfrm>
          <a:prstGeom prst="rect">
            <a:avLst/>
          </a:prstGeom>
          <a:effectLst>
            <a:outerShdw blurRad="50800" dist="38100" dir="8100000" algn="tr" rotWithShape="0">
              <a:prstClr val="black">
                <a:alpha val="40000"/>
              </a:prstClr>
            </a:outerShdw>
          </a:effectLst>
        </p:spPr>
      </p:pic>
      <p:sp>
        <p:nvSpPr>
          <p:cNvPr id="30" name="TextBox 29">
            <a:extLst>
              <a:ext uri="{FF2B5EF4-FFF2-40B4-BE49-F238E27FC236}">
                <a16:creationId xmlns:a16="http://schemas.microsoft.com/office/drawing/2014/main" id="{7FE293B3-4AED-475C-B6A0-497DD0235091}"/>
              </a:ext>
            </a:extLst>
          </p:cNvPr>
          <p:cNvSpPr txBox="1"/>
          <p:nvPr/>
        </p:nvSpPr>
        <p:spPr>
          <a:xfrm>
            <a:off x="111363" y="2785836"/>
            <a:ext cx="1971087" cy="1015663"/>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Series of meetings within BHROD and with RCTQ to review and finalize tools</a:t>
            </a:r>
            <a:endParaRPr lang="en-PH" sz="1500" dirty="0">
              <a:latin typeface="Arial" panose="020B0604020202020204" pitchFamily="34" charset="0"/>
              <a:cs typeface="Arial" panose="020B0604020202020204" pitchFamily="34" charset="0"/>
            </a:endParaRPr>
          </a:p>
        </p:txBody>
      </p:sp>
      <p:cxnSp>
        <p:nvCxnSpPr>
          <p:cNvPr id="33" name="Connector: Elbow 32">
            <a:extLst>
              <a:ext uri="{FF2B5EF4-FFF2-40B4-BE49-F238E27FC236}">
                <a16:creationId xmlns:a16="http://schemas.microsoft.com/office/drawing/2014/main" id="{6D76E797-4496-46EC-8CDE-E4282A0C2FCF}"/>
              </a:ext>
            </a:extLst>
          </p:cNvPr>
          <p:cNvCxnSpPr>
            <a:cxnSpLocks/>
          </p:cNvCxnSpPr>
          <p:nvPr/>
        </p:nvCxnSpPr>
        <p:spPr>
          <a:xfrm flipV="1">
            <a:off x="6681999" y="3540722"/>
            <a:ext cx="2428751" cy="482956"/>
          </a:xfrm>
          <a:prstGeom prst="bentConnector3">
            <a:avLst>
              <a:gd name="adj1" fmla="val 8244"/>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F46118E4-F8D0-4FA8-91F5-0048D8CAE3FB}"/>
              </a:ext>
            </a:extLst>
          </p:cNvPr>
          <p:cNvCxnSpPr>
            <a:cxnSpLocks/>
          </p:cNvCxnSpPr>
          <p:nvPr/>
        </p:nvCxnSpPr>
        <p:spPr>
          <a:xfrm flipV="1">
            <a:off x="6683212" y="5063061"/>
            <a:ext cx="1982801" cy="609187"/>
          </a:xfrm>
          <a:prstGeom prst="bentConnector3">
            <a:avLst>
              <a:gd name="adj1" fmla="val 6721"/>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8B82D11F-F7D3-4E25-9FF1-808F1687A06C}"/>
              </a:ext>
            </a:extLst>
          </p:cNvPr>
          <p:cNvCxnSpPr>
            <a:cxnSpLocks/>
          </p:cNvCxnSpPr>
          <p:nvPr/>
        </p:nvCxnSpPr>
        <p:spPr>
          <a:xfrm flipV="1">
            <a:off x="5218832" y="2137269"/>
            <a:ext cx="2778539" cy="614040"/>
          </a:xfrm>
          <a:prstGeom prst="bentConnector3">
            <a:avLst>
              <a:gd name="adj1" fmla="val 9255"/>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29A0F750-3988-4236-B8C9-505B567366C6}"/>
              </a:ext>
            </a:extLst>
          </p:cNvPr>
          <p:cNvCxnSpPr>
            <a:cxnSpLocks/>
          </p:cNvCxnSpPr>
          <p:nvPr/>
        </p:nvCxnSpPr>
        <p:spPr>
          <a:xfrm rot="10800000">
            <a:off x="106268" y="5012689"/>
            <a:ext cx="2134181" cy="608876"/>
          </a:xfrm>
          <a:prstGeom prst="bentConnector3">
            <a:avLst>
              <a:gd name="adj1" fmla="val 7155"/>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7B770B43-57FE-41E7-BE7C-CB86849C853B}"/>
              </a:ext>
            </a:extLst>
          </p:cNvPr>
          <p:cNvCxnSpPr>
            <a:cxnSpLocks/>
          </p:cNvCxnSpPr>
          <p:nvPr/>
        </p:nvCxnSpPr>
        <p:spPr>
          <a:xfrm rot="10800000">
            <a:off x="148168" y="2778440"/>
            <a:ext cx="2047614" cy="1015662"/>
          </a:xfrm>
          <a:prstGeom prst="bentConnector3">
            <a:avLst>
              <a:gd name="adj1" fmla="val 6052"/>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7A1563F3-8D9C-47F2-B533-A7AC02C451AF}"/>
              </a:ext>
            </a:extLst>
          </p:cNvPr>
          <p:cNvSpPr txBox="1"/>
          <p:nvPr/>
        </p:nvSpPr>
        <p:spPr>
          <a:xfrm>
            <a:off x="7046621" y="3826872"/>
            <a:ext cx="1995356" cy="1015663"/>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Held on 29 July 2020; participated by teachers, ALS teacher, master teachers, head teachers, school heads, PSDS, EPS, and representatives from BLD, BEA, BHROD</a:t>
            </a:r>
            <a:endParaRPr lang="en-PH" sz="10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020F201A-63A6-4F3D-B911-861CCDFF64B4}"/>
              </a:ext>
            </a:extLst>
          </p:cNvPr>
          <p:cNvSpPr txBox="1"/>
          <p:nvPr/>
        </p:nvSpPr>
        <p:spPr>
          <a:xfrm>
            <a:off x="6956088" y="5400739"/>
            <a:ext cx="2085888" cy="116955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Literatures on emergency remote learning; DepEd issuances such as the BE-LCP in the time of COVID-19, memoranda on learning delivery; Data from BE-LCP dry run and Learner Enrollment and Survey</a:t>
            </a:r>
            <a:endParaRPr lang="en-PH" sz="1000" dirty="0">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71EA9B26-046D-48F9-A0EA-3191591B3396}"/>
              </a:ext>
            </a:extLst>
          </p:cNvPr>
          <p:cNvSpPr txBox="1"/>
          <p:nvPr/>
        </p:nvSpPr>
        <p:spPr>
          <a:xfrm>
            <a:off x="148168" y="5615713"/>
            <a:ext cx="2064011" cy="116955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Held on 9-14 September 2020; participated by teachers, ALS &amp; SPED teachers, special science teachers, master teachers, head teachers, assistant principals, school heads, specialists, and EPS from 16 DepEd regions</a:t>
            </a:r>
            <a:endParaRPr lang="en-PH" sz="10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55471A23-70B9-4486-BC0A-8624B624F258}"/>
              </a:ext>
            </a:extLst>
          </p:cNvPr>
          <p:cNvSpPr txBox="1"/>
          <p:nvPr/>
        </p:nvSpPr>
        <p:spPr>
          <a:xfrm>
            <a:off x="243470" y="3794103"/>
            <a:ext cx="1883267" cy="707886"/>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Revision on tools were based on quantitative and qualitative data gathered from April to October 2020</a:t>
            </a:r>
            <a:endParaRPr lang="en-PH" sz="10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2FF9EDD-9CE8-4124-955B-BAF685430191}"/>
              </a:ext>
            </a:extLst>
          </p:cNvPr>
          <p:cNvSpPr/>
          <p:nvPr/>
        </p:nvSpPr>
        <p:spPr>
          <a:xfrm>
            <a:off x="3612569" y="3899868"/>
            <a:ext cx="1695183" cy="13299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RPMS</a:t>
            </a:r>
          </a:p>
          <a:p>
            <a:pPr algn="ctr"/>
            <a:r>
              <a:rPr lang="en-US" b="1" dirty="0">
                <a:solidFill>
                  <a:schemeClr val="tx1"/>
                </a:solidFill>
                <a:latin typeface="Arial" panose="020B0604020202020204" pitchFamily="34" charset="0"/>
                <a:cs typeface="Arial" panose="020B0604020202020204" pitchFamily="34" charset="0"/>
              </a:rPr>
              <a:t>SY 2020-2021 in the time of COVID-19</a:t>
            </a:r>
            <a:endParaRPr lang="en-PH"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912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heel(1)">
                                      <p:cBhvr>
                                        <p:cTn id="11" dur="10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4"/>
                                        </p:tgtEl>
                                        <p:attrNameLst>
                                          <p:attrName>style.visibility</p:attrName>
                                        </p:attrNameLst>
                                      </p:cBhvr>
                                      <p:to>
                                        <p:strVal val="visible"/>
                                      </p:to>
                                    </p:set>
                                    <p:animEffect transition="in" filter="fade">
                                      <p:cBhvr>
                                        <p:cTn id="38" dur="500"/>
                                        <p:tgtEl>
                                          <p:spTgt spid="74"/>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4000"/>
                            </p:stCondLst>
                            <p:childTnLst>
                              <p:par>
                                <p:cTn id="44" presetID="22" presetClass="entr" presetSubtype="4"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4500"/>
                            </p:stCondLst>
                            <p:childTnLst>
                              <p:par>
                                <p:cTn id="54" presetID="10" presetClass="entr" presetSubtype="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down)">
                                      <p:cBhvr>
                                        <p:cTn id="60" dur="500"/>
                                        <p:tgtEl>
                                          <p:spTgt spid="4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fade">
                                      <p:cBhvr>
                                        <p:cTn id="66" dur="500"/>
                                        <p:tgtEl>
                                          <p:spTgt spid="76"/>
                                        </p:tgtEl>
                                      </p:cBhvr>
                                    </p:animEffect>
                                  </p:childTnLst>
                                </p:cTn>
                              </p:par>
                            </p:childTnLst>
                          </p:cTn>
                        </p:par>
                        <p:par>
                          <p:cTn id="67" fill="hold">
                            <p:stCondLst>
                              <p:cond delay="5500"/>
                            </p:stCondLst>
                            <p:childTnLst>
                              <p:par>
                                <p:cTn id="68" presetID="10" presetClass="entr" presetSubtype="0"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par>
                          <p:cTn id="71" fill="hold">
                            <p:stCondLst>
                              <p:cond delay="6000"/>
                            </p:stCondLst>
                            <p:childTnLst>
                              <p:par>
                                <p:cTn id="72" presetID="22" presetClass="entr" presetSubtype="4"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down)">
                                      <p:cBhvr>
                                        <p:cTn id="74" dur="500"/>
                                        <p:tgtEl>
                                          <p:spTgt spid="5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fade">
                                      <p:cBhvr>
                                        <p:cTn id="8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7" grpId="0"/>
      <p:bldP spid="15" grpId="0"/>
      <p:bldP spid="17" grpId="0"/>
      <p:bldP spid="19" grpId="0"/>
      <p:bldP spid="30" grpId="0"/>
      <p:bldP spid="74" grpId="0"/>
      <p:bldP spid="75" grpId="0"/>
      <p:bldP spid="76" grpId="0"/>
      <p:bldP spid="7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628650" y="1064713"/>
            <a:ext cx="7659944" cy="1068887"/>
          </a:xfrm>
        </p:spPr>
        <p:txBody>
          <a:bodyPr>
            <a:noAutofit/>
          </a:bodyPr>
          <a:lstStyle/>
          <a:p>
            <a:r>
              <a:rPr lang="en-US" sz="3800" b="1" dirty="0"/>
              <a:t>PPST Priority Indicators</a:t>
            </a:r>
            <a:endParaRPr lang="en-PH" sz="3800" b="1" dirty="0"/>
          </a:p>
        </p:txBody>
      </p:sp>
      <p:sp>
        <p:nvSpPr>
          <p:cNvPr id="5" name="Content Placeholder 2"/>
          <p:cNvSpPr txBox="1">
            <a:spLocks/>
          </p:cNvSpPr>
          <p:nvPr/>
        </p:nvSpPr>
        <p:spPr>
          <a:xfrm>
            <a:off x="628650" y="2264229"/>
            <a:ext cx="8009164" cy="43815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1938" lvl="1">
              <a:spcAft>
                <a:spcPts val="1200"/>
              </a:spcAft>
              <a:buClr>
                <a:schemeClr val="tx1"/>
              </a:buClr>
            </a:pPr>
            <a:r>
              <a:rPr lang="en-US" sz="2800" dirty="0">
                <a:solidFill>
                  <a:srgbClr val="0000FF"/>
                </a:solidFill>
              </a:rPr>
              <a:t>11 PPST priority indicators </a:t>
            </a:r>
            <a:r>
              <a:rPr lang="en-US" sz="2800" dirty="0"/>
              <a:t>chosen as </a:t>
            </a:r>
            <a:r>
              <a:rPr lang="en-US" sz="2800" dirty="0">
                <a:solidFill>
                  <a:srgbClr val="0000FF"/>
                </a:solidFill>
              </a:rPr>
              <a:t>RPMS objectives</a:t>
            </a:r>
            <a:r>
              <a:rPr lang="en-US" sz="2800" dirty="0"/>
              <a:t> for SY 2020-2021</a:t>
            </a:r>
          </a:p>
          <a:p>
            <a:pPr marL="261938" lvl="1">
              <a:spcAft>
                <a:spcPts val="1200"/>
              </a:spcAft>
            </a:pPr>
            <a:r>
              <a:rPr lang="en-US" sz="2800" dirty="0"/>
              <a:t>Selected based on being </a:t>
            </a:r>
            <a:r>
              <a:rPr lang="en-US" sz="2800" dirty="0">
                <a:solidFill>
                  <a:srgbClr val="0000FF"/>
                </a:solidFill>
              </a:rPr>
              <a:t>more responsive and appropriate to the current context</a:t>
            </a:r>
            <a:r>
              <a:rPr lang="en-US" sz="2800" dirty="0"/>
              <a:t> of the teachers, learners, and the learning environment</a:t>
            </a:r>
            <a:endParaRPr lang="en-PH" sz="2800" dirty="0"/>
          </a:p>
        </p:txBody>
      </p:sp>
    </p:spTree>
    <p:extLst>
      <p:ext uri="{BB962C8B-B14F-4D97-AF65-F5344CB8AC3E}">
        <p14:creationId xmlns:p14="http://schemas.microsoft.com/office/powerpoint/2010/main" val="1010573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1401B4A-3BD9-4037-9432-8976468ADF19}"/>
              </a:ext>
            </a:extLst>
          </p:cNvPr>
          <p:cNvGraphicFramePr>
            <a:graphicFrameLocks noGrp="1"/>
          </p:cNvGraphicFramePr>
          <p:nvPr>
            <p:extLst>
              <p:ext uri="{D42A27DB-BD31-4B8C-83A1-F6EECF244321}">
                <p14:modId xmlns:p14="http://schemas.microsoft.com/office/powerpoint/2010/main" val="3938490782"/>
              </p:ext>
            </p:extLst>
          </p:nvPr>
        </p:nvGraphicFramePr>
        <p:xfrm>
          <a:off x="556312" y="855391"/>
          <a:ext cx="8031375" cy="5931407"/>
        </p:xfrm>
        <a:graphic>
          <a:graphicData uri="http://schemas.openxmlformats.org/drawingml/2006/table">
            <a:tbl>
              <a:tblPr firstRow="1" firstCol="1" bandRow="1">
                <a:tableStyleId>{5C22544A-7EE6-4342-B048-85BDC9FD1C3A}</a:tableStyleId>
              </a:tblPr>
              <a:tblGrid>
                <a:gridCol w="8031375">
                  <a:extLst>
                    <a:ext uri="{9D8B030D-6E8A-4147-A177-3AD203B41FA5}">
                      <a16:colId xmlns:a16="http://schemas.microsoft.com/office/drawing/2014/main" val="3957771293"/>
                    </a:ext>
                  </a:extLst>
                </a:gridCol>
              </a:tblGrid>
              <a:tr h="438800">
                <a:tc>
                  <a:txBody>
                    <a:bodyPr/>
                    <a:lstStyle/>
                    <a:p>
                      <a:pPr algn="ctr">
                        <a:lnSpc>
                          <a:spcPct val="107000"/>
                        </a:lnSpc>
                        <a:spcAft>
                          <a:spcPts val="0"/>
                        </a:spcAft>
                      </a:pPr>
                      <a:r>
                        <a:rPr lang="en-US" sz="1800" b="1" dirty="0">
                          <a:effectLst/>
                          <a:latin typeface="Arial" panose="020B0604020202020204" pitchFamily="34" charset="0"/>
                          <a:cs typeface="Arial" panose="020B0604020202020204" pitchFamily="34" charset="0"/>
                        </a:rPr>
                        <a:t>RPMS Objectives taken from PPST Priority Indicators</a:t>
                      </a:r>
                    </a:p>
                    <a:p>
                      <a:pPr algn="ctr">
                        <a:lnSpc>
                          <a:spcPct val="107000"/>
                        </a:lnSpc>
                        <a:spcAft>
                          <a:spcPts val="0"/>
                        </a:spcAft>
                      </a:pPr>
                      <a:r>
                        <a:rPr lang="en-US" sz="1800" b="1" dirty="0">
                          <a:effectLst/>
                          <a:latin typeface="Arial" panose="020B0604020202020204" pitchFamily="34" charset="0"/>
                          <a:cs typeface="Arial" panose="020B0604020202020204" pitchFamily="34" charset="0"/>
                        </a:rPr>
                        <a:t>for Teacher I-III (</a:t>
                      </a:r>
                      <a:r>
                        <a:rPr lang="en-US" sz="1800" i="1" dirty="0">
                          <a:latin typeface="Arial" panose="020B0604020202020204" pitchFamily="34" charset="0"/>
                          <a:cs typeface="Arial" panose="020B0604020202020204" pitchFamily="34" charset="0"/>
                        </a:rPr>
                        <a:t>Proficient Teachers</a:t>
                      </a:r>
                      <a:r>
                        <a:rPr lang="en-US" sz="1800" i="0" dirty="0">
                          <a:latin typeface="Arial" panose="020B0604020202020204" pitchFamily="34" charset="0"/>
                          <a:cs typeface="Arial" panose="020B0604020202020204" pitchFamily="34" charset="0"/>
                        </a:rPr>
                        <a:t>)</a:t>
                      </a:r>
                      <a:endParaRPr lang="en-PH" sz="18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B050"/>
                    </a:solidFill>
                  </a:tcPr>
                </a:tc>
                <a:extLst>
                  <a:ext uri="{0D108BD9-81ED-4DB2-BD59-A6C34878D82A}">
                    <a16:rowId xmlns:a16="http://schemas.microsoft.com/office/drawing/2014/main" val="4061835454"/>
                  </a:ext>
                </a:extLst>
              </a:tr>
              <a:tr h="568108">
                <a:tc>
                  <a:txBody>
                    <a:bodyPr/>
                    <a:lstStyle/>
                    <a:p>
                      <a:pPr marL="342900" indent="-342900">
                        <a:lnSpc>
                          <a:spcPct val="107000"/>
                        </a:lnSpc>
                        <a:spcAft>
                          <a:spcPts val="0"/>
                        </a:spcAft>
                        <a:buFont typeface="+mj-lt"/>
                        <a:buAutoNum type="arabicPeriod"/>
                      </a:pPr>
                      <a:r>
                        <a:rPr lang="en-US" sz="1800" b="0" dirty="0">
                          <a:solidFill>
                            <a:schemeClr val="tx1"/>
                          </a:solidFill>
                          <a:effectLst/>
                          <a:latin typeface="Arial" panose="020B0604020202020204" pitchFamily="34" charset="0"/>
                          <a:cs typeface="Arial" panose="020B0604020202020204" pitchFamily="34" charset="0"/>
                        </a:rPr>
                        <a:t>Applied knowledge of content within and across curriculum teaching areas</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2304024349"/>
                  </a:ext>
                </a:extLst>
              </a:tr>
              <a:tr h="625642">
                <a:tc>
                  <a:txBody>
                    <a:bodyPr/>
                    <a:lstStyle/>
                    <a:p>
                      <a:pPr marL="342900" indent="-342900">
                        <a:lnSpc>
                          <a:spcPct val="107000"/>
                        </a:lnSpc>
                        <a:spcAft>
                          <a:spcPts val="0"/>
                        </a:spcAft>
                        <a:buFont typeface="+mj-lt"/>
                        <a:buAutoNum type="arabicPeriod" startAt="2"/>
                      </a:pPr>
                      <a:r>
                        <a:rPr lang="en-US" sz="1800" b="0" dirty="0">
                          <a:solidFill>
                            <a:schemeClr val="tx1"/>
                          </a:solidFill>
                          <a:effectLst/>
                          <a:latin typeface="Arial" panose="020B0604020202020204" pitchFamily="34" charset="0"/>
                          <a:cs typeface="Arial" panose="020B0604020202020204" pitchFamily="34" charset="0"/>
                        </a:rPr>
                        <a:t>Ensured the positive use of ICT to facilitate the teaching and learning process </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1410515031"/>
                  </a:ext>
                </a:extLst>
              </a:tr>
              <a:tr h="720000">
                <a:tc>
                  <a:txBody>
                    <a:bodyPr/>
                    <a:lstStyle/>
                    <a:p>
                      <a:pPr marL="342900" indent="-342900">
                        <a:lnSpc>
                          <a:spcPct val="107000"/>
                        </a:lnSpc>
                        <a:spcAft>
                          <a:spcPts val="0"/>
                        </a:spcAft>
                        <a:buFont typeface="+mj-lt"/>
                        <a:buAutoNum type="arabicPeriod" startAt="3"/>
                      </a:pPr>
                      <a:r>
                        <a:rPr lang="en-US" sz="1800" b="0" dirty="0">
                          <a:solidFill>
                            <a:schemeClr val="tx1"/>
                          </a:solidFill>
                          <a:effectLst/>
                          <a:latin typeface="Arial" panose="020B0604020202020204" pitchFamily="34" charset="0"/>
                          <a:cs typeface="Arial" panose="020B0604020202020204" pitchFamily="34" charset="0"/>
                        </a:rPr>
                        <a:t>Applied a range of teaching strategies to develop critical and creative thinking, as well as other higher-order thinking skills</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2158827087"/>
                  </a:ext>
                </a:extLst>
              </a:tr>
              <a:tr h="720000">
                <a:tc>
                  <a:txBody>
                    <a:bodyPr/>
                    <a:lstStyle/>
                    <a:p>
                      <a:pPr marL="342900" indent="-342900">
                        <a:lnSpc>
                          <a:spcPct val="107000"/>
                        </a:lnSpc>
                        <a:spcAft>
                          <a:spcPts val="0"/>
                        </a:spcAft>
                        <a:buFont typeface="+mj-lt"/>
                        <a:buAutoNum type="arabicPeriod" startAt="4"/>
                      </a:pPr>
                      <a:r>
                        <a:rPr lang="en-US" sz="1800" b="0" dirty="0">
                          <a:solidFill>
                            <a:schemeClr val="tx1"/>
                          </a:solidFill>
                          <a:effectLst/>
                          <a:latin typeface="Arial" panose="020B0604020202020204" pitchFamily="34" charset="0"/>
                          <a:cs typeface="Arial" panose="020B0604020202020204" pitchFamily="34" charset="0"/>
                        </a:rPr>
                        <a:t>Established a learner-centered culture by using teaching strategies that respond to their linguistic, cultural, socioeconomic and religious backgrounds </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3734586540"/>
                  </a:ext>
                </a:extLst>
              </a:tr>
              <a:tr h="720000">
                <a:tc>
                  <a:txBody>
                    <a:bodyPr/>
                    <a:lstStyle/>
                    <a:p>
                      <a:pPr marL="342900" indent="-342900">
                        <a:lnSpc>
                          <a:spcPct val="107000"/>
                        </a:lnSpc>
                        <a:spcAft>
                          <a:spcPts val="0"/>
                        </a:spcAft>
                        <a:buFont typeface="+mj-lt"/>
                        <a:buAutoNum type="arabicPeriod" startAt="5"/>
                      </a:pPr>
                      <a:r>
                        <a:rPr lang="en-PH" sz="1800" b="0" dirty="0">
                          <a:solidFill>
                            <a:schemeClr val="tx1"/>
                          </a:solidFill>
                          <a:effectLst/>
                          <a:latin typeface="Arial" panose="020B0604020202020204" pitchFamily="34" charset="0"/>
                          <a:cs typeface="Arial" panose="020B0604020202020204" pitchFamily="34" charset="0"/>
                        </a:rPr>
                        <a:t>Planned and delivered teaching strategies that are responsive to the special educational needs of learners in difficult circumstances, including: geographic isolation; chronic illness; displacement due to armed conflict, urban resettlement or disasters; child abuse and child labor practices</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913183143"/>
                  </a:ext>
                </a:extLst>
              </a:tr>
              <a:tr h="720000">
                <a:tc>
                  <a:txBody>
                    <a:bodyPr/>
                    <a:lstStyle/>
                    <a:p>
                      <a:pPr marL="342900" indent="-342900">
                        <a:lnSpc>
                          <a:spcPct val="100000"/>
                        </a:lnSpc>
                        <a:spcAft>
                          <a:spcPts val="1200"/>
                        </a:spcAft>
                        <a:buFont typeface="+mj-lt"/>
                        <a:buAutoNum type="arabicPeriod" startAt="6"/>
                      </a:pPr>
                      <a:r>
                        <a:rPr lang="en-US"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Used strategies for providing timely, accurate and constructive feedback to improve learner performance</a:t>
                      </a:r>
                    </a:p>
                  </a:txBody>
                  <a:tcPr marL="68580" marR="68580" marT="0" marB="0" anchor="ctr">
                    <a:solidFill>
                      <a:srgbClr val="E6E6E6"/>
                    </a:solidFill>
                  </a:tcPr>
                </a:tc>
                <a:extLst>
                  <a:ext uri="{0D108BD9-81ED-4DB2-BD59-A6C34878D82A}">
                    <a16:rowId xmlns:a16="http://schemas.microsoft.com/office/drawing/2014/main" val="640830034"/>
                  </a:ext>
                </a:extLst>
              </a:tr>
              <a:tr h="720000">
                <a:tc>
                  <a:txBody>
                    <a:bodyPr/>
                    <a:lstStyle/>
                    <a:p>
                      <a:pPr marL="342900" indent="-342900">
                        <a:lnSpc>
                          <a:spcPct val="100000"/>
                        </a:lnSpc>
                        <a:spcAft>
                          <a:spcPts val="1200"/>
                        </a:spcAft>
                        <a:buFont typeface="+mj-lt"/>
                        <a:buAutoNum type="arabicPeriod" startAt="7"/>
                      </a:pPr>
                      <a:r>
                        <a:rPr lang="en-US"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Selected, developed, organized and used appropriate teaching and learning resources, including ICT, to address learning goals</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E6E6E6"/>
                    </a:solidFill>
                  </a:tcPr>
                </a:tc>
                <a:extLst>
                  <a:ext uri="{0D108BD9-81ED-4DB2-BD59-A6C34878D82A}">
                    <a16:rowId xmlns:a16="http://schemas.microsoft.com/office/drawing/2014/main" val="728591835"/>
                  </a:ext>
                </a:extLst>
              </a:tr>
            </a:tbl>
          </a:graphicData>
        </a:graphic>
      </p:graphicFrame>
    </p:spTree>
    <p:extLst>
      <p:ext uri="{BB962C8B-B14F-4D97-AF65-F5344CB8AC3E}">
        <p14:creationId xmlns:p14="http://schemas.microsoft.com/office/powerpoint/2010/main" val="1572397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1401B4A-3BD9-4037-9432-8976468ADF19}"/>
              </a:ext>
            </a:extLst>
          </p:cNvPr>
          <p:cNvGraphicFramePr>
            <a:graphicFrameLocks noGrp="1"/>
          </p:cNvGraphicFramePr>
          <p:nvPr>
            <p:extLst>
              <p:ext uri="{D42A27DB-BD31-4B8C-83A1-F6EECF244321}">
                <p14:modId xmlns:p14="http://schemas.microsoft.com/office/powerpoint/2010/main" val="45406488"/>
              </p:ext>
            </p:extLst>
          </p:nvPr>
        </p:nvGraphicFramePr>
        <p:xfrm>
          <a:off x="693524" y="1229448"/>
          <a:ext cx="7756950" cy="3235215"/>
        </p:xfrm>
        <a:graphic>
          <a:graphicData uri="http://schemas.openxmlformats.org/drawingml/2006/table">
            <a:tbl>
              <a:tblPr firstRow="1" firstCol="1" bandRow="1">
                <a:tableStyleId>{5C22544A-7EE6-4342-B048-85BDC9FD1C3A}</a:tableStyleId>
              </a:tblPr>
              <a:tblGrid>
                <a:gridCol w="7756950">
                  <a:extLst>
                    <a:ext uri="{9D8B030D-6E8A-4147-A177-3AD203B41FA5}">
                      <a16:colId xmlns:a16="http://schemas.microsoft.com/office/drawing/2014/main" val="3957771293"/>
                    </a:ext>
                  </a:extLst>
                </a:gridCol>
              </a:tblGrid>
              <a:tr h="425180">
                <a:tc>
                  <a:txBody>
                    <a:bodyPr/>
                    <a:lstStyle/>
                    <a:p>
                      <a:pPr algn="ctr">
                        <a:lnSpc>
                          <a:spcPct val="107000"/>
                        </a:lnSpc>
                        <a:spcAft>
                          <a:spcPts val="0"/>
                        </a:spcAft>
                      </a:pPr>
                      <a:r>
                        <a:rPr lang="en-US" sz="1600" b="1" dirty="0">
                          <a:effectLst/>
                          <a:latin typeface="Arial" panose="020B0604020202020204" pitchFamily="34" charset="0"/>
                          <a:cs typeface="Arial" panose="020B0604020202020204" pitchFamily="34" charset="0"/>
                        </a:rPr>
                        <a:t>RPMS Objectives taken from PPST Priority Indicators</a:t>
                      </a:r>
                    </a:p>
                    <a:p>
                      <a:pPr algn="ctr">
                        <a:lnSpc>
                          <a:spcPct val="107000"/>
                        </a:lnSpc>
                        <a:spcAft>
                          <a:spcPts val="0"/>
                        </a:spcAft>
                      </a:pPr>
                      <a:r>
                        <a:rPr lang="en-US" sz="1600" b="1" dirty="0">
                          <a:effectLst/>
                          <a:latin typeface="Arial" panose="020B0604020202020204" pitchFamily="34" charset="0"/>
                          <a:cs typeface="Arial" panose="020B0604020202020204" pitchFamily="34" charset="0"/>
                        </a:rPr>
                        <a:t>for Teacher I-III (</a:t>
                      </a:r>
                      <a:r>
                        <a:rPr lang="en-US" sz="1600" i="1" dirty="0">
                          <a:latin typeface="Arial" panose="020B0604020202020204" pitchFamily="34" charset="0"/>
                          <a:cs typeface="Arial" panose="020B0604020202020204" pitchFamily="34" charset="0"/>
                        </a:rPr>
                        <a:t>Proficient Teachers</a:t>
                      </a:r>
                      <a:r>
                        <a:rPr lang="en-US" sz="1600" i="0" dirty="0">
                          <a:latin typeface="Arial" panose="020B0604020202020204" pitchFamily="34" charset="0"/>
                          <a:cs typeface="Arial" panose="020B0604020202020204" pitchFamily="34" charset="0"/>
                        </a:rPr>
                        <a:t>)</a:t>
                      </a:r>
                      <a:endParaRPr lang="en-PH"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B050"/>
                    </a:solidFill>
                  </a:tcPr>
                </a:tc>
                <a:extLst>
                  <a:ext uri="{0D108BD9-81ED-4DB2-BD59-A6C34878D82A}">
                    <a16:rowId xmlns:a16="http://schemas.microsoft.com/office/drawing/2014/main" val="4061835454"/>
                  </a:ext>
                </a:extLst>
              </a:tr>
              <a:tr h="703988">
                <a:tc>
                  <a:txBody>
                    <a:bodyPr/>
                    <a:lstStyle/>
                    <a:p>
                      <a:pPr marL="342900" indent="-342900">
                        <a:lnSpc>
                          <a:spcPct val="100000"/>
                        </a:lnSpc>
                        <a:spcAft>
                          <a:spcPts val="1200"/>
                        </a:spcAft>
                        <a:buFont typeface="+mj-lt"/>
                        <a:buAutoNum type="arabicPeriod" startAt="8"/>
                      </a:pPr>
                      <a:r>
                        <a:rPr lang="en-US" sz="1800" b="0"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Set achievable and appropriate learning outcomes that are aligned with learning competencies</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2"/>
                    </a:solidFill>
                  </a:tcPr>
                </a:tc>
                <a:extLst>
                  <a:ext uri="{0D108BD9-81ED-4DB2-BD59-A6C34878D82A}">
                    <a16:rowId xmlns:a16="http://schemas.microsoft.com/office/drawing/2014/main" val="30016328"/>
                  </a:ext>
                </a:extLst>
              </a:tr>
              <a:tr h="662640">
                <a:tc>
                  <a:txBody>
                    <a:bodyPr/>
                    <a:lstStyle/>
                    <a:p>
                      <a:pPr marL="342900" indent="-342900">
                        <a:lnSpc>
                          <a:spcPct val="100000"/>
                        </a:lnSpc>
                        <a:spcAft>
                          <a:spcPts val="1200"/>
                        </a:spcAft>
                        <a:buFont typeface="+mj-lt"/>
                        <a:buAutoNum type="arabicPeriod" startAt="9"/>
                      </a:pPr>
                      <a:r>
                        <a:rPr lang="en-US"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Built relationships with parents/ guardians and the wider school community to facilitate involvement in the educative process </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2"/>
                    </a:solidFill>
                  </a:tcPr>
                </a:tc>
                <a:extLst>
                  <a:ext uri="{0D108BD9-81ED-4DB2-BD59-A6C34878D82A}">
                    <a16:rowId xmlns:a16="http://schemas.microsoft.com/office/drawing/2014/main" val="1521327744"/>
                  </a:ext>
                </a:extLst>
              </a:tr>
              <a:tr h="625177">
                <a:tc>
                  <a:txBody>
                    <a:bodyPr/>
                    <a:lstStyle/>
                    <a:p>
                      <a:pPr marL="342900" indent="-342900">
                        <a:lnSpc>
                          <a:spcPct val="100000"/>
                        </a:lnSpc>
                        <a:spcAft>
                          <a:spcPts val="1200"/>
                        </a:spcAft>
                        <a:buFont typeface="+mj-lt"/>
                        <a:buAutoNum type="arabicPeriod" startAt="10"/>
                      </a:pPr>
                      <a:r>
                        <a:rPr lang="en-US"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Participated in professional networks to share knowledge and to enhance practice </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2"/>
                    </a:solidFill>
                  </a:tcPr>
                </a:tc>
                <a:extLst>
                  <a:ext uri="{0D108BD9-81ED-4DB2-BD59-A6C34878D82A}">
                    <a16:rowId xmlns:a16="http://schemas.microsoft.com/office/drawing/2014/main" val="1876680687"/>
                  </a:ext>
                </a:extLst>
              </a:tr>
              <a:tr h="740553">
                <a:tc>
                  <a:txBody>
                    <a:bodyPr/>
                    <a:lstStyle/>
                    <a:p>
                      <a:pPr marL="342900" indent="-342900">
                        <a:lnSpc>
                          <a:spcPct val="100000"/>
                        </a:lnSpc>
                        <a:spcAft>
                          <a:spcPts val="1200"/>
                        </a:spcAft>
                        <a:buFont typeface="+mj-lt"/>
                        <a:buAutoNum type="arabicPeriod" startAt="11"/>
                      </a:pPr>
                      <a:r>
                        <a:rPr lang="en-US" sz="1800" b="0"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Developed a personal improvement plan based on reflection of one’s practice and ongoing professional learning</a:t>
                      </a:r>
                      <a:endPar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2"/>
                    </a:solidFill>
                  </a:tcPr>
                </a:tc>
                <a:extLst>
                  <a:ext uri="{0D108BD9-81ED-4DB2-BD59-A6C34878D82A}">
                    <a16:rowId xmlns:a16="http://schemas.microsoft.com/office/drawing/2014/main" val="3721132234"/>
                  </a:ext>
                </a:extLst>
              </a:tr>
            </a:tbl>
          </a:graphicData>
        </a:graphic>
      </p:graphicFrame>
      <p:sp>
        <p:nvSpPr>
          <p:cNvPr id="3" name="Rectangle 2">
            <a:extLst>
              <a:ext uri="{FF2B5EF4-FFF2-40B4-BE49-F238E27FC236}">
                <a16:creationId xmlns:a16="http://schemas.microsoft.com/office/drawing/2014/main" id="{6B3A86E5-AF6E-4731-8D79-DEF7A7986337}"/>
              </a:ext>
            </a:extLst>
          </p:cNvPr>
          <p:cNvSpPr/>
          <p:nvPr/>
        </p:nvSpPr>
        <p:spPr>
          <a:xfrm>
            <a:off x="1525554" y="4700336"/>
            <a:ext cx="6092890" cy="18310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2000" b="1" dirty="0">
                <a:solidFill>
                  <a:schemeClr val="tx1"/>
                </a:solidFill>
                <a:latin typeface="Arial" panose="020B0604020202020204" pitchFamily="34" charset="0"/>
                <a:cs typeface="Arial" panose="020B0604020202020204" pitchFamily="34" charset="0"/>
              </a:rPr>
              <a:t>        7</a:t>
            </a:r>
            <a:r>
              <a:rPr lang="en-PH" sz="2000" dirty="0">
                <a:solidFill>
                  <a:schemeClr val="tx1"/>
                </a:solidFill>
                <a:latin typeface="Arial" panose="020B0604020202020204" pitchFamily="34" charset="0"/>
                <a:cs typeface="Arial" panose="020B0604020202020204" pitchFamily="34" charset="0"/>
              </a:rPr>
              <a:t> -  Classroom Observable Objectives</a:t>
            </a:r>
          </a:p>
          <a:p>
            <a:r>
              <a:rPr lang="en-PH" sz="2000" b="1" dirty="0">
                <a:solidFill>
                  <a:schemeClr val="tx1"/>
                </a:solidFill>
                <a:latin typeface="Arial" panose="020B0604020202020204" pitchFamily="34" charset="0"/>
                <a:cs typeface="Arial" panose="020B0604020202020204" pitchFamily="34" charset="0"/>
              </a:rPr>
              <a:t>        4</a:t>
            </a:r>
            <a:r>
              <a:rPr lang="en-PH" sz="2000" dirty="0">
                <a:solidFill>
                  <a:schemeClr val="tx1"/>
                </a:solidFill>
                <a:latin typeface="Arial" panose="020B0604020202020204" pitchFamily="34" charset="0"/>
                <a:cs typeface="Arial" panose="020B0604020202020204" pitchFamily="34" charset="0"/>
              </a:rPr>
              <a:t> -  Non-Classroom Observable Objectives</a:t>
            </a:r>
          </a:p>
          <a:p>
            <a:r>
              <a:rPr lang="en-PH" sz="2000" b="1" dirty="0">
                <a:solidFill>
                  <a:schemeClr val="tx1"/>
                </a:solidFill>
                <a:latin typeface="Arial" panose="020B0604020202020204" pitchFamily="34" charset="0"/>
                <a:cs typeface="Arial" panose="020B0604020202020204" pitchFamily="34" charset="0"/>
              </a:rPr>
              <a:t>        </a:t>
            </a:r>
            <a:r>
              <a:rPr lang="en-PH" sz="2000" b="1" u="sng" dirty="0">
                <a:solidFill>
                  <a:schemeClr val="tx1"/>
                </a:solidFill>
                <a:latin typeface="Arial" panose="020B0604020202020204" pitchFamily="34" charset="0"/>
                <a:cs typeface="Arial" panose="020B0604020202020204" pitchFamily="34" charset="0"/>
              </a:rPr>
              <a:t>1</a:t>
            </a:r>
            <a:r>
              <a:rPr lang="en-PH" sz="2000" u="sng" dirty="0">
                <a:solidFill>
                  <a:schemeClr val="tx1"/>
                </a:solidFill>
                <a:latin typeface="Arial" panose="020B0604020202020204" pitchFamily="34" charset="0"/>
                <a:cs typeface="Arial" panose="020B0604020202020204" pitchFamily="34" charset="0"/>
              </a:rPr>
              <a:t> -  Plus Factor                                             </a:t>
            </a:r>
            <a:r>
              <a:rPr lang="en-PH" sz="2000" u="sng" dirty="0">
                <a:solidFill>
                  <a:schemeClr val="bg1"/>
                </a:solidFill>
                <a:latin typeface="Arial" panose="020B0604020202020204" pitchFamily="34" charset="0"/>
                <a:cs typeface="Arial" panose="020B0604020202020204" pitchFamily="34" charset="0"/>
              </a:rPr>
              <a:t>.</a:t>
            </a:r>
          </a:p>
          <a:p>
            <a:r>
              <a:rPr lang="en-PH" sz="2000" u="none" dirty="0">
                <a:solidFill>
                  <a:schemeClr val="tx1"/>
                </a:solidFill>
                <a:latin typeface="Arial" panose="020B0604020202020204" pitchFamily="34" charset="0"/>
                <a:cs typeface="Arial" panose="020B0604020202020204" pitchFamily="34" charset="0"/>
              </a:rPr>
              <a:t>        </a:t>
            </a:r>
            <a:r>
              <a:rPr lang="en-PH" sz="2000" b="1" u="none" dirty="0">
                <a:solidFill>
                  <a:srgbClr val="FF0000"/>
                </a:solidFill>
                <a:latin typeface="Arial" panose="020B0604020202020204" pitchFamily="34" charset="0"/>
                <a:cs typeface="Arial" panose="020B0604020202020204" pitchFamily="34" charset="0"/>
              </a:rPr>
              <a:t>12 RPMS-PPST Objectives</a:t>
            </a:r>
            <a:endParaRPr lang="en-PH"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27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1401B4A-3BD9-4037-9432-8976468ADF19}"/>
              </a:ext>
            </a:extLst>
          </p:cNvPr>
          <p:cNvGraphicFramePr>
            <a:graphicFrameLocks noGrp="1"/>
          </p:cNvGraphicFramePr>
          <p:nvPr>
            <p:extLst>
              <p:ext uri="{D42A27DB-BD31-4B8C-83A1-F6EECF244321}">
                <p14:modId xmlns:p14="http://schemas.microsoft.com/office/powerpoint/2010/main" val="2952819754"/>
              </p:ext>
            </p:extLst>
          </p:nvPr>
        </p:nvGraphicFramePr>
        <p:xfrm>
          <a:off x="438150" y="933536"/>
          <a:ext cx="8267700" cy="5930590"/>
        </p:xfrm>
        <a:graphic>
          <a:graphicData uri="http://schemas.openxmlformats.org/drawingml/2006/table">
            <a:tbl>
              <a:tblPr firstRow="1" firstCol="1" bandRow="1">
                <a:tableStyleId>{5C22544A-7EE6-4342-B048-85BDC9FD1C3A}</a:tableStyleId>
              </a:tblPr>
              <a:tblGrid>
                <a:gridCol w="8267700">
                  <a:extLst>
                    <a:ext uri="{9D8B030D-6E8A-4147-A177-3AD203B41FA5}">
                      <a16:colId xmlns:a16="http://schemas.microsoft.com/office/drawing/2014/main" val="3957771293"/>
                    </a:ext>
                  </a:extLst>
                </a:gridCol>
              </a:tblGrid>
              <a:tr h="436654">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1" dirty="0">
                          <a:effectLst/>
                          <a:latin typeface="Arial" panose="020B0604020202020204" pitchFamily="34" charset="0"/>
                          <a:cs typeface="Arial" panose="020B0604020202020204" pitchFamily="34" charset="0"/>
                        </a:rPr>
                        <a:t>RPMS Objectives taken from PPST Priority Indicators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1" dirty="0">
                          <a:effectLst/>
                          <a:latin typeface="Arial" panose="020B0604020202020204" pitchFamily="34" charset="0"/>
                          <a:cs typeface="Arial" panose="020B0604020202020204" pitchFamily="34" charset="0"/>
                        </a:rPr>
                        <a:t>for Master Teachers I-IV </a:t>
                      </a:r>
                      <a:r>
                        <a:rPr lang="en-US" sz="1800" b="1" i="0" dirty="0">
                          <a:effectLst/>
                          <a:latin typeface="Arial" panose="020B0604020202020204" pitchFamily="34" charset="0"/>
                          <a:cs typeface="Arial" panose="020B0604020202020204" pitchFamily="34" charset="0"/>
                        </a:rPr>
                        <a:t>(</a:t>
                      </a:r>
                      <a:r>
                        <a:rPr lang="en-US" sz="1800" b="1" i="1" dirty="0">
                          <a:effectLst/>
                          <a:latin typeface="Arial" panose="020B0604020202020204" pitchFamily="34" charset="0"/>
                          <a:cs typeface="Arial" panose="020B0604020202020204" pitchFamily="34" charset="0"/>
                        </a:rPr>
                        <a:t>Highly P</a:t>
                      </a:r>
                      <a:r>
                        <a:rPr lang="en-US" sz="1800" i="1" dirty="0">
                          <a:latin typeface="Arial" panose="020B0604020202020204" pitchFamily="34" charset="0"/>
                          <a:cs typeface="Arial" panose="020B0604020202020204" pitchFamily="34" charset="0"/>
                        </a:rPr>
                        <a:t>roficient Teachers</a:t>
                      </a:r>
                      <a:r>
                        <a:rPr lang="en-US" sz="1800" i="0" dirty="0">
                          <a:latin typeface="Arial" panose="020B0604020202020204" pitchFamily="34" charset="0"/>
                          <a:cs typeface="Arial" panose="020B0604020202020204" pitchFamily="34" charset="0"/>
                        </a:rPr>
                        <a:t>)</a:t>
                      </a:r>
                      <a:endParaRPr lang="en-PH" sz="18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061835454"/>
                  </a:ext>
                </a:extLst>
              </a:tr>
              <a:tr h="602257">
                <a:tc>
                  <a:txBody>
                    <a:bodyPr/>
                    <a:lstStyle/>
                    <a:p>
                      <a:pPr marL="342900" indent="-342900">
                        <a:lnSpc>
                          <a:spcPct val="100000"/>
                        </a:lnSpc>
                        <a:spcAft>
                          <a:spcPts val="0"/>
                        </a:spcAft>
                        <a:buFont typeface="+mj-lt"/>
                        <a:buAutoNum type="arabicPeriod"/>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Modelled effective applications of content knowledge within and across curriculum teaching areas</a:t>
                      </a:r>
                    </a:p>
                  </a:txBody>
                  <a:tcPr marL="68580" marR="68580" marT="0" marB="0" anchor="ctr">
                    <a:solidFill>
                      <a:srgbClr val="E6E6E6"/>
                    </a:solidFill>
                  </a:tcPr>
                </a:tc>
                <a:extLst>
                  <a:ext uri="{0D108BD9-81ED-4DB2-BD59-A6C34878D82A}">
                    <a16:rowId xmlns:a16="http://schemas.microsoft.com/office/drawing/2014/main" val="2304024349"/>
                  </a:ext>
                </a:extLst>
              </a:tr>
              <a:tr h="641684">
                <a:tc>
                  <a:txBody>
                    <a:bodyPr/>
                    <a:lstStyle/>
                    <a:p>
                      <a:pPr marL="342900" indent="-342900">
                        <a:lnSpc>
                          <a:spcPct val="100000"/>
                        </a:lnSpc>
                        <a:spcAft>
                          <a:spcPts val="0"/>
                        </a:spcAft>
                        <a:buFont typeface="+mj-lt"/>
                        <a:buAutoNum type="arabicPeriod" startAt="2"/>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Promoted effective strategies in the positive use of ICT to facilitate the teaching and learning process</a:t>
                      </a:r>
                    </a:p>
                  </a:txBody>
                  <a:tcPr marL="68580" marR="68580" marT="0" marB="0" anchor="ctr">
                    <a:solidFill>
                      <a:srgbClr val="E6E6E6"/>
                    </a:solidFill>
                  </a:tcPr>
                </a:tc>
                <a:extLst>
                  <a:ext uri="{0D108BD9-81ED-4DB2-BD59-A6C34878D82A}">
                    <a16:rowId xmlns:a16="http://schemas.microsoft.com/office/drawing/2014/main" val="1410515031"/>
                  </a:ext>
                </a:extLst>
              </a:tr>
              <a:tr h="657727">
                <a:tc>
                  <a:txBody>
                    <a:bodyPr/>
                    <a:lstStyle/>
                    <a:p>
                      <a:pPr marL="342900" indent="-342900">
                        <a:lnSpc>
                          <a:spcPct val="100000"/>
                        </a:lnSpc>
                        <a:spcAft>
                          <a:spcPts val="0"/>
                        </a:spcAft>
                        <a:buFont typeface="+mj-lt"/>
                        <a:buAutoNum type="arabicPeriod" startAt="3"/>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Developed and applied effective teaching strategies to promote critical and creative thinking, as well as other higher-order thinking skills</a:t>
                      </a:r>
                    </a:p>
                  </a:txBody>
                  <a:tcPr marL="68580" marR="68580" marT="0" marB="0" anchor="ctr">
                    <a:solidFill>
                      <a:srgbClr val="E6E6E6"/>
                    </a:solidFill>
                  </a:tcPr>
                </a:tc>
                <a:extLst>
                  <a:ext uri="{0D108BD9-81ED-4DB2-BD59-A6C34878D82A}">
                    <a16:rowId xmlns:a16="http://schemas.microsoft.com/office/drawing/2014/main" val="2158827087"/>
                  </a:ext>
                </a:extLst>
              </a:tr>
              <a:tr h="720000">
                <a:tc>
                  <a:txBody>
                    <a:bodyPr/>
                    <a:lstStyle/>
                    <a:p>
                      <a:pPr marL="342900" indent="-342900">
                        <a:lnSpc>
                          <a:spcPct val="100000"/>
                        </a:lnSpc>
                        <a:spcAft>
                          <a:spcPts val="0"/>
                        </a:spcAft>
                        <a:buFont typeface="+mj-lt"/>
                        <a:buAutoNum type="arabicPeriod" startAt="4"/>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Exhibited a learner-centered culture that promotes success by using effective teaching strategies that respond to their linguistic, cultural, socioeconomic and religious backgrounds</a:t>
                      </a:r>
                    </a:p>
                  </a:txBody>
                  <a:tcPr marL="68580" marR="68580" marT="0" marB="0" anchor="ctr">
                    <a:solidFill>
                      <a:srgbClr val="E6E6E6"/>
                    </a:solidFill>
                  </a:tcPr>
                </a:tc>
                <a:extLst>
                  <a:ext uri="{0D108BD9-81ED-4DB2-BD59-A6C34878D82A}">
                    <a16:rowId xmlns:a16="http://schemas.microsoft.com/office/drawing/2014/main" val="3734586540"/>
                  </a:ext>
                </a:extLst>
              </a:tr>
              <a:tr h="720000">
                <a:tc>
                  <a:txBody>
                    <a:bodyPr/>
                    <a:lstStyle/>
                    <a:p>
                      <a:pPr marL="342900" indent="-342900">
                        <a:lnSpc>
                          <a:spcPct val="100000"/>
                        </a:lnSpc>
                        <a:spcAft>
                          <a:spcPts val="0"/>
                        </a:spcAft>
                        <a:buFont typeface="+mj-lt"/>
                        <a:buAutoNum type="arabicPeriod" startAt="5"/>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Evaluated with colleagues teaching strategies that are responsive to the special educational needs of learners in difficult circumstances, including: geographic isolation; chronic illness; displacement due to armed conflict, urban resettlement or disasters; child abuse and child labor practices</a:t>
                      </a:r>
                    </a:p>
                  </a:txBody>
                  <a:tcPr marL="68580" marR="68580" marT="0" marB="0" anchor="ctr">
                    <a:solidFill>
                      <a:srgbClr val="E6E6E6"/>
                    </a:solidFill>
                  </a:tcPr>
                </a:tc>
                <a:extLst>
                  <a:ext uri="{0D108BD9-81ED-4DB2-BD59-A6C34878D82A}">
                    <a16:rowId xmlns:a16="http://schemas.microsoft.com/office/drawing/2014/main" val="3147579969"/>
                  </a:ext>
                </a:extLst>
              </a:tr>
              <a:tr h="720000">
                <a:tc>
                  <a:txBody>
                    <a:bodyPr/>
                    <a:lstStyle/>
                    <a:p>
                      <a:pPr marL="342900" indent="-342900">
                        <a:lnSpc>
                          <a:spcPct val="100000"/>
                        </a:lnSpc>
                        <a:spcAft>
                          <a:spcPts val="600"/>
                        </a:spcAft>
                        <a:buFont typeface="+mj-lt"/>
                        <a:buAutoNum type="arabicPeriod" startAt="6"/>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Used effective strategies for providing timely, accurate and constructive feedback to encourage learners to reflect on and improve their own learning</a:t>
                      </a:r>
                    </a:p>
                  </a:txBody>
                  <a:tcPr marL="68580" marR="68580" marT="0" marB="0" anchor="ctr">
                    <a:solidFill>
                      <a:srgbClr val="E6E6E6"/>
                    </a:solidFill>
                  </a:tcPr>
                </a:tc>
                <a:extLst>
                  <a:ext uri="{0D108BD9-81ED-4DB2-BD59-A6C34878D82A}">
                    <a16:rowId xmlns:a16="http://schemas.microsoft.com/office/drawing/2014/main" val="1925107005"/>
                  </a:ext>
                </a:extLst>
              </a:tr>
              <a:tr h="720000">
                <a:tc>
                  <a:txBody>
                    <a:bodyPr/>
                    <a:lstStyle/>
                    <a:p>
                      <a:pPr marL="342900" indent="-342900">
                        <a:lnSpc>
                          <a:spcPct val="100000"/>
                        </a:lnSpc>
                        <a:spcAft>
                          <a:spcPts val="600"/>
                        </a:spcAft>
                        <a:buFont typeface="+mj-lt"/>
                        <a:buAutoNum type="arabicPeriod" startAt="7"/>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Advised and guided colleagues in the selection, organization, development and use of appropriate teaching and learning resources, including ICT, to address specific learning goals</a:t>
                      </a:r>
                    </a:p>
                  </a:txBody>
                  <a:tcPr marL="68580" marR="68580" marT="0" marB="0" anchor="ctr">
                    <a:solidFill>
                      <a:srgbClr val="E6E6E6"/>
                    </a:solidFill>
                  </a:tcPr>
                </a:tc>
                <a:extLst>
                  <a:ext uri="{0D108BD9-81ED-4DB2-BD59-A6C34878D82A}">
                    <a16:rowId xmlns:a16="http://schemas.microsoft.com/office/drawing/2014/main" val="2064032321"/>
                  </a:ext>
                </a:extLst>
              </a:tr>
            </a:tbl>
          </a:graphicData>
        </a:graphic>
      </p:graphicFrame>
    </p:spTree>
    <p:extLst>
      <p:ext uri="{BB962C8B-B14F-4D97-AF65-F5344CB8AC3E}">
        <p14:creationId xmlns:p14="http://schemas.microsoft.com/office/powerpoint/2010/main" val="208510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1401B4A-3BD9-4037-9432-8976468ADF19}"/>
              </a:ext>
            </a:extLst>
          </p:cNvPr>
          <p:cNvGraphicFramePr>
            <a:graphicFrameLocks noGrp="1"/>
          </p:cNvGraphicFramePr>
          <p:nvPr>
            <p:extLst>
              <p:ext uri="{D42A27DB-BD31-4B8C-83A1-F6EECF244321}">
                <p14:modId xmlns:p14="http://schemas.microsoft.com/office/powerpoint/2010/main" val="3178166284"/>
              </p:ext>
            </p:extLst>
          </p:nvPr>
        </p:nvGraphicFramePr>
        <p:xfrm>
          <a:off x="693524" y="1093954"/>
          <a:ext cx="7756950" cy="3664631"/>
        </p:xfrm>
        <a:graphic>
          <a:graphicData uri="http://schemas.openxmlformats.org/drawingml/2006/table">
            <a:tbl>
              <a:tblPr firstRow="1" firstCol="1" bandRow="1">
                <a:tableStyleId>{5C22544A-7EE6-4342-B048-85BDC9FD1C3A}</a:tableStyleId>
              </a:tblPr>
              <a:tblGrid>
                <a:gridCol w="7756950">
                  <a:extLst>
                    <a:ext uri="{9D8B030D-6E8A-4147-A177-3AD203B41FA5}">
                      <a16:colId xmlns:a16="http://schemas.microsoft.com/office/drawing/2014/main" val="3957771293"/>
                    </a:ext>
                  </a:extLst>
                </a:gridCol>
              </a:tblGrid>
              <a:tr h="430042">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1" dirty="0">
                          <a:effectLst/>
                          <a:latin typeface="Arial" panose="020B0604020202020204" pitchFamily="34" charset="0"/>
                          <a:cs typeface="Arial" panose="020B0604020202020204" pitchFamily="34" charset="0"/>
                        </a:rPr>
                        <a:t>RPMS Objectives taken from PPST Priority Indicators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1" dirty="0">
                          <a:effectLst/>
                          <a:latin typeface="Arial" panose="020B0604020202020204" pitchFamily="34" charset="0"/>
                          <a:cs typeface="Arial" panose="020B0604020202020204" pitchFamily="34" charset="0"/>
                        </a:rPr>
                        <a:t>for Master Teachers I-IV </a:t>
                      </a:r>
                      <a:r>
                        <a:rPr lang="en-US" sz="1800" b="1" i="0" dirty="0">
                          <a:effectLst/>
                          <a:latin typeface="Arial" panose="020B0604020202020204" pitchFamily="34" charset="0"/>
                          <a:cs typeface="Arial" panose="020B0604020202020204" pitchFamily="34" charset="0"/>
                        </a:rPr>
                        <a:t>(</a:t>
                      </a:r>
                      <a:r>
                        <a:rPr lang="en-US" sz="1800" b="1" i="1" dirty="0">
                          <a:effectLst/>
                          <a:latin typeface="Arial" panose="020B0604020202020204" pitchFamily="34" charset="0"/>
                          <a:cs typeface="Arial" panose="020B0604020202020204" pitchFamily="34" charset="0"/>
                        </a:rPr>
                        <a:t>Highly P</a:t>
                      </a:r>
                      <a:r>
                        <a:rPr lang="en-US" sz="1800" i="1" dirty="0">
                          <a:latin typeface="Arial" panose="020B0604020202020204" pitchFamily="34" charset="0"/>
                          <a:cs typeface="Arial" panose="020B0604020202020204" pitchFamily="34" charset="0"/>
                        </a:rPr>
                        <a:t>roficient Teachers</a:t>
                      </a:r>
                      <a:r>
                        <a:rPr lang="en-US" sz="1800" i="0" dirty="0">
                          <a:latin typeface="Arial" panose="020B0604020202020204" pitchFamily="34" charset="0"/>
                          <a:cs typeface="Arial" panose="020B0604020202020204" pitchFamily="34" charset="0"/>
                        </a:rPr>
                        <a:t>)</a:t>
                      </a:r>
                      <a:endParaRPr lang="en-PH" sz="18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061835454"/>
                  </a:ext>
                </a:extLst>
              </a:tr>
              <a:tr h="984727">
                <a:tc>
                  <a:txBody>
                    <a:bodyPr/>
                    <a:lstStyle/>
                    <a:p>
                      <a:pPr marL="342900" indent="-342900">
                        <a:lnSpc>
                          <a:spcPct val="107000"/>
                        </a:lnSpc>
                        <a:spcAft>
                          <a:spcPts val="600"/>
                        </a:spcAft>
                        <a:buFont typeface="+mj-lt"/>
                        <a:buAutoNum type="arabicPeriod" startAt="8"/>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Modelled to colleagues the setting of achievable and challenging learning outcomes that are aligned with learning competencies to cultivate a culture of excellence for all learners</a:t>
                      </a:r>
                    </a:p>
                  </a:txBody>
                  <a:tcPr marL="68580" marR="68580" marT="0" marB="0">
                    <a:solidFill>
                      <a:schemeClr val="bg2"/>
                    </a:solidFill>
                  </a:tcPr>
                </a:tc>
                <a:extLst>
                  <a:ext uri="{0D108BD9-81ED-4DB2-BD59-A6C34878D82A}">
                    <a16:rowId xmlns:a16="http://schemas.microsoft.com/office/drawing/2014/main" val="30016328"/>
                  </a:ext>
                </a:extLst>
              </a:tr>
              <a:tr h="706710">
                <a:tc>
                  <a:txBody>
                    <a:bodyPr/>
                    <a:lstStyle/>
                    <a:p>
                      <a:pPr marL="342900" indent="-342900">
                        <a:lnSpc>
                          <a:spcPct val="107000"/>
                        </a:lnSpc>
                        <a:spcAft>
                          <a:spcPts val="600"/>
                        </a:spcAft>
                        <a:buFont typeface="+mj-lt"/>
                        <a:buAutoNum type="arabicPeriod" startAt="9"/>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Guided colleagues to strengthen relationships with parents/ guardians and the wider school community to maximize their involvement in the educative process</a:t>
                      </a:r>
                    </a:p>
                  </a:txBody>
                  <a:tcPr marL="68580" marR="68580" marT="0" marB="0">
                    <a:solidFill>
                      <a:schemeClr val="bg2"/>
                    </a:solidFill>
                  </a:tcPr>
                </a:tc>
                <a:extLst>
                  <a:ext uri="{0D108BD9-81ED-4DB2-BD59-A6C34878D82A}">
                    <a16:rowId xmlns:a16="http://schemas.microsoft.com/office/drawing/2014/main" val="1521327744"/>
                  </a:ext>
                </a:extLst>
              </a:tr>
              <a:tr h="645363">
                <a:tc>
                  <a:txBody>
                    <a:bodyPr/>
                    <a:lstStyle/>
                    <a:p>
                      <a:pPr marL="342900" indent="-342900">
                        <a:lnSpc>
                          <a:spcPct val="107000"/>
                        </a:lnSpc>
                        <a:spcAft>
                          <a:spcPts val="600"/>
                        </a:spcAft>
                        <a:buFont typeface="+mj-lt"/>
                        <a:buAutoNum type="arabicPeriod" startAt="10"/>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Contributed actively to professional networks within and between schools to improve knowledge and to enhance practice</a:t>
                      </a:r>
                    </a:p>
                  </a:txBody>
                  <a:tcPr marL="68580" marR="68580" marT="0" marB="0">
                    <a:solidFill>
                      <a:schemeClr val="bg2"/>
                    </a:solidFill>
                  </a:tcPr>
                </a:tc>
                <a:extLst>
                  <a:ext uri="{0D108BD9-81ED-4DB2-BD59-A6C34878D82A}">
                    <a16:rowId xmlns:a16="http://schemas.microsoft.com/office/drawing/2014/main" val="1876680687"/>
                  </a:ext>
                </a:extLst>
              </a:tr>
              <a:tr h="609600">
                <a:tc>
                  <a:txBody>
                    <a:bodyPr/>
                    <a:lstStyle/>
                    <a:p>
                      <a:pPr marL="342900" indent="-342900">
                        <a:lnSpc>
                          <a:spcPct val="107000"/>
                        </a:lnSpc>
                        <a:spcAft>
                          <a:spcPts val="600"/>
                        </a:spcAft>
                        <a:buFont typeface="+mj-lt"/>
                        <a:buAutoNum type="arabicPeriod" startAt="11"/>
                      </a:pPr>
                      <a:r>
                        <a:rPr lang="en-PH"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Initiated professional reflections and promote learning opportunities with colleagues to improve practice</a:t>
                      </a:r>
                    </a:p>
                  </a:txBody>
                  <a:tcPr marL="68580" marR="68580" marT="0" marB="0">
                    <a:solidFill>
                      <a:schemeClr val="bg2"/>
                    </a:solidFill>
                  </a:tcPr>
                </a:tc>
                <a:extLst>
                  <a:ext uri="{0D108BD9-81ED-4DB2-BD59-A6C34878D82A}">
                    <a16:rowId xmlns:a16="http://schemas.microsoft.com/office/drawing/2014/main" val="3721132234"/>
                  </a:ext>
                </a:extLst>
              </a:tr>
            </a:tbl>
          </a:graphicData>
        </a:graphic>
      </p:graphicFrame>
      <p:sp>
        <p:nvSpPr>
          <p:cNvPr id="3" name="Rectangle 2">
            <a:extLst>
              <a:ext uri="{FF2B5EF4-FFF2-40B4-BE49-F238E27FC236}">
                <a16:creationId xmlns:a16="http://schemas.microsoft.com/office/drawing/2014/main" id="{DF34365E-42EA-479F-A145-6C000302CA69}"/>
              </a:ext>
            </a:extLst>
          </p:cNvPr>
          <p:cNvSpPr/>
          <p:nvPr/>
        </p:nvSpPr>
        <p:spPr>
          <a:xfrm>
            <a:off x="1525554" y="4876800"/>
            <a:ext cx="6092890" cy="1738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2000" dirty="0">
                <a:solidFill>
                  <a:schemeClr val="tx1"/>
                </a:solidFill>
                <a:latin typeface="Arial" panose="020B0604020202020204" pitchFamily="34" charset="0"/>
                <a:cs typeface="Arial" panose="020B0604020202020204" pitchFamily="34" charset="0"/>
              </a:rPr>
              <a:t>        </a:t>
            </a:r>
            <a:r>
              <a:rPr lang="en-PH" sz="2000" b="1" dirty="0">
                <a:solidFill>
                  <a:schemeClr val="tx1"/>
                </a:solidFill>
                <a:latin typeface="Arial" panose="020B0604020202020204" pitchFamily="34" charset="0"/>
                <a:cs typeface="Arial" panose="020B0604020202020204" pitchFamily="34" charset="0"/>
              </a:rPr>
              <a:t>7</a:t>
            </a:r>
            <a:r>
              <a:rPr lang="en-PH" sz="2000" dirty="0">
                <a:solidFill>
                  <a:schemeClr val="tx1"/>
                </a:solidFill>
                <a:latin typeface="Arial" panose="020B0604020202020204" pitchFamily="34" charset="0"/>
                <a:cs typeface="Arial" panose="020B0604020202020204" pitchFamily="34" charset="0"/>
              </a:rPr>
              <a:t> -  Classroom Observable Objectives</a:t>
            </a:r>
          </a:p>
          <a:p>
            <a:r>
              <a:rPr lang="en-PH" sz="2000" dirty="0">
                <a:solidFill>
                  <a:schemeClr val="tx1"/>
                </a:solidFill>
                <a:latin typeface="Arial" panose="020B0604020202020204" pitchFamily="34" charset="0"/>
                <a:cs typeface="Arial" panose="020B0604020202020204" pitchFamily="34" charset="0"/>
              </a:rPr>
              <a:t>        </a:t>
            </a:r>
            <a:r>
              <a:rPr lang="en-PH" sz="2000" b="1" dirty="0">
                <a:solidFill>
                  <a:schemeClr val="tx1"/>
                </a:solidFill>
                <a:latin typeface="Arial" panose="020B0604020202020204" pitchFamily="34" charset="0"/>
                <a:cs typeface="Arial" panose="020B0604020202020204" pitchFamily="34" charset="0"/>
              </a:rPr>
              <a:t>4</a:t>
            </a:r>
            <a:r>
              <a:rPr lang="en-PH" sz="2000" dirty="0">
                <a:solidFill>
                  <a:schemeClr val="tx1"/>
                </a:solidFill>
                <a:latin typeface="Arial" panose="020B0604020202020204" pitchFamily="34" charset="0"/>
                <a:cs typeface="Arial" panose="020B0604020202020204" pitchFamily="34" charset="0"/>
              </a:rPr>
              <a:t> -  Non-Classroom Observable Objectives</a:t>
            </a:r>
          </a:p>
          <a:p>
            <a:r>
              <a:rPr lang="en-PH" sz="2000" dirty="0">
                <a:solidFill>
                  <a:schemeClr val="tx1"/>
                </a:solidFill>
                <a:latin typeface="Arial" panose="020B0604020202020204" pitchFamily="34" charset="0"/>
                <a:cs typeface="Arial" panose="020B0604020202020204" pitchFamily="34" charset="0"/>
              </a:rPr>
              <a:t>        </a:t>
            </a:r>
            <a:r>
              <a:rPr lang="en-PH" sz="2000" b="1" u="sng" dirty="0">
                <a:solidFill>
                  <a:schemeClr val="tx1"/>
                </a:solidFill>
                <a:latin typeface="Arial" panose="020B0604020202020204" pitchFamily="34" charset="0"/>
                <a:cs typeface="Arial" panose="020B0604020202020204" pitchFamily="34" charset="0"/>
              </a:rPr>
              <a:t>1</a:t>
            </a:r>
            <a:r>
              <a:rPr lang="en-PH" sz="2000" u="sng" dirty="0">
                <a:solidFill>
                  <a:schemeClr val="tx1"/>
                </a:solidFill>
                <a:latin typeface="Arial" panose="020B0604020202020204" pitchFamily="34" charset="0"/>
                <a:cs typeface="Arial" panose="020B0604020202020204" pitchFamily="34" charset="0"/>
              </a:rPr>
              <a:t> -  Plus Factor                                             </a:t>
            </a:r>
            <a:r>
              <a:rPr lang="en-PH" sz="2000" u="sng" dirty="0">
                <a:solidFill>
                  <a:schemeClr val="bg1"/>
                </a:solidFill>
                <a:latin typeface="Arial" panose="020B0604020202020204" pitchFamily="34" charset="0"/>
                <a:cs typeface="Arial" panose="020B0604020202020204" pitchFamily="34" charset="0"/>
              </a:rPr>
              <a:t>.</a:t>
            </a:r>
          </a:p>
          <a:p>
            <a:r>
              <a:rPr lang="en-PH" sz="2000" u="none" dirty="0">
                <a:solidFill>
                  <a:schemeClr val="tx1"/>
                </a:solidFill>
                <a:latin typeface="Arial" panose="020B0604020202020204" pitchFamily="34" charset="0"/>
                <a:cs typeface="Arial" panose="020B0604020202020204" pitchFamily="34" charset="0"/>
              </a:rPr>
              <a:t>        </a:t>
            </a:r>
            <a:r>
              <a:rPr lang="en-PH" sz="2000" b="1" u="none" dirty="0">
                <a:solidFill>
                  <a:srgbClr val="FF0000"/>
                </a:solidFill>
                <a:latin typeface="Arial" panose="020B0604020202020204" pitchFamily="34" charset="0"/>
                <a:cs typeface="Arial" panose="020B0604020202020204" pitchFamily="34" charset="0"/>
              </a:rPr>
              <a:t>12 RPMS-PPST Objectives</a:t>
            </a:r>
            <a:endParaRPr lang="en-PH"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364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7BE5-17E2-46AE-AD95-C808E92E949C}"/>
              </a:ext>
            </a:extLst>
          </p:cNvPr>
          <p:cNvSpPr>
            <a:spLocks noGrp="1"/>
          </p:cNvSpPr>
          <p:nvPr>
            <p:ph type="title"/>
          </p:nvPr>
        </p:nvSpPr>
        <p:spPr>
          <a:xfrm>
            <a:off x="924197" y="3128072"/>
            <a:ext cx="7280910" cy="601855"/>
          </a:xfrm>
        </p:spPr>
        <p:txBody>
          <a:bodyPr>
            <a:noAutofit/>
          </a:bodyPr>
          <a:lstStyle/>
          <a:p>
            <a:pPr algn="ctr"/>
            <a:r>
              <a:rPr lang="en-US" sz="3800" b="1" dirty="0"/>
              <a:t>Questions?</a:t>
            </a:r>
            <a:endParaRPr lang="en-PH" sz="3800" b="1" dirty="0"/>
          </a:p>
        </p:txBody>
      </p:sp>
      <p:sp>
        <p:nvSpPr>
          <p:cNvPr id="5" name="Content Placeholder 2"/>
          <p:cNvSpPr txBox="1">
            <a:spLocks/>
          </p:cNvSpPr>
          <p:nvPr/>
        </p:nvSpPr>
        <p:spPr>
          <a:xfrm>
            <a:off x="628650" y="1836700"/>
            <a:ext cx="8009164" cy="48090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endParaRPr lang="en-US" sz="2200" dirty="0">
              <a:ea typeface="Times New Roman" panose="02020603050405020304" pitchFamily="18" charset="0"/>
            </a:endParaRPr>
          </a:p>
        </p:txBody>
      </p:sp>
    </p:spTree>
    <p:extLst>
      <p:ext uri="{BB962C8B-B14F-4D97-AF65-F5344CB8AC3E}">
        <p14:creationId xmlns:p14="http://schemas.microsoft.com/office/powerpoint/2010/main" val="2538589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61FEB-BE74-454B-9122-2FAF79624788}"/>
              </a:ext>
            </a:extLst>
          </p:cNvPr>
          <p:cNvSpPr>
            <a:spLocks noGrp="1"/>
          </p:cNvSpPr>
          <p:nvPr>
            <p:ph type="title"/>
          </p:nvPr>
        </p:nvSpPr>
        <p:spPr>
          <a:xfrm>
            <a:off x="628650" y="1079665"/>
            <a:ext cx="7886700" cy="682615"/>
          </a:xfrm>
        </p:spPr>
        <p:txBody>
          <a:bodyPr>
            <a:normAutofit/>
          </a:bodyPr>
          <a:lstStyle/>
          <a:p>
            <a:pPr algn="ctr"/>
            <a:r>
              <a:rPr lang="en-US" sz="3800" dirty="0"/>
              <a:t>Contact Us</a:t>
            </a:r>
          </a:p>
        </p:txBody>
      </p:sp>
      <p:sp>
        <p:nvSpPr>
          <p:cNvPr id="5" name="TextBox 4">
            <a:extLst>
              <a:ext uri="{FF2B5EF4-FFF2-40B4-BE49-F238E27FC236}">
                <a16:creationId xmlns:a16="http://schemas.microsoft.com/office/drawing/2014/main" id="{AA3C3423-19B4-4F1E-A474-2B26E7AE75C2}"/>
              </a:ext>
            </a:extLst>
          </p:cNvPr>
          <p:cNvSpPr txBox="1"/>
          <p:nvPr/>
        </p:nvSpPr>
        <p:spPr>
          <a:xfrm>
            <a:off x="914401" y="1911618"/>
            <a:ext cx="7442790" cy="4093428"/>
          </a:xfrm>
          <a:prstGeom prst="rect">
            <a:avLst/>
          </a:prstGeom>
          <a:noFill/>
        </p:spPr>
        <p:txBody>
          <a:bodyPr wrap="square">
            <a:spAutoFit/>
          </a:bodyPr>
          <a:lstStyle/>
          <a:p>
            <a:pPr algn="ctr">
              <a:spcAft>
                <a:spcPts val="0"/>
              </a:spcAft>
            </a:pPr>
            <a:r>
              <a:rPr lang="en-US" sz="2000" b="1" dirty="0">
                <a:latin typeface="Arial" panose="020B0604020202020204" pitchFamily="34" charset="0"/>
                <a:cs typeface="Arial" panose="020B0604020202020204" pitchFamily="34" charset="0"/>
              </a:rPr>
              <a:t>Bureau of Human Resource and Organizational Development-Human Resource Development Division (BHROD-HRDD)</a:t>
            </a:r>
          </a:p>
          <a:p>
            <a:pPr algn="ctr">
              <a:spcAft>
                <a:spcPts val="0"/>
              </a:spcAft>
            </a:pPr>
            <a:r>
              <a:rPr lang="en-US" sz="2000" b="0" dirty="0">
                <a:latin typeface="Arial" panose="020B0604020202020204" pitchFamily="34" charset="0"/>
                <a:cs typeface="Arial" panose="020B0604020202020204" pitchFamily="34" charset="0"/>
                <a:hlinkClick r:id="rId3"/>
              </a:rPr>
              <a:t>bhrod.hrdd@deped.gov.ph</a:t>
            </a:r>
            <a:r>
              <a:rPr lang="en-US" sz="2000" b="0" dirty="0">
                <a:latin typeface="Arial" panose="020B0604020202020204" pitchFamily="34" charset="0"/>
                <a:cs typeface="Arial" panose="020B0604020202020204" pitchFamily="34" charset="0"/>
              </a:rPr>
              <a:t> </a:t>
            </a:r>
          </a:p>
          <a:p>
            <a:pPr algn="ctr">
              <a:spcAft>
                <a:spcPts val="0"/>
              </a:spcAft>
            </a:pPr>
            <a:endParaRPr lang="en-PH" sz="2000" dirty="0">
              <a:latin typeface="Arial" panose="020B0604020202020204" pitchFamily="34" charset="0"/>
              <a:cs typeface="Arial" panose="020B0604020202020204" pitchFamily="34" charset="0"/>
            </a:endParaRPr>
          </a:p>
          <a:p>
            <a:pPr algn="ctr">
              <a:spcAft>
                <a:spcPts val="0"/>
              </a:spcAft>
            </a:pPr>
            <a:r>
              <a:rPr lang="en-PH" sz="2000" b="1" dirty="0">
                <a:latin typeface="Arial" panose="020B0604020202020204" pitchFamily="34" charset="0"/>
                <a:cs typeface="Arial" panose="020B0604020202020204" pitchFamily="34" charset="0"/>
              </a:rPr>
              <a:t>Ma. Paula Bianca Manas</a:t>
            </a:r>
          </a:p>
          <a:p>
            <a:pPr algn="ctr">
              <a:spcAft>
                <a:spcPts val="0"/>
              </a:spcAft>
            </a:pPr>
            <a:r>
              <a:rPr lang="en-PH" sz="2000" dirty="0">
                <a:latin typeface="Arial" panose="020B0604020202020204" pitchFamily="34" charset="0"/>
                <a:cs typeface="Arial" panose="020B0604020202020204" pitchFamily="34" charset="0"/>
              </a:rPr>
              <a:t>Project Development Officer III</a:t>
            </a:r>
          </a:p>
          <a:p>
            <a:pPr algn="ctr">
              <a:spcAft>
                <a:spcPts val="0"/>
              </a:spcAft>
            </a:pPr>
            <a:r>
              <a:rPr lang="en-PH" sz="2000" dirty="0">
                <a:latin typeface="Arial" panose="020B0604020202020204" pitchFamily="34" charset="0"/>
                <a:cs typeface="Arial" panose="020B0604020202020204" pitchFamily="34" charset="0"/>
                <a:hlinkClick r:id="rId4"/>
              </a:rPr>
              <a:t>ma.manas@deped.gov.ph</a:t>
            </a:r>
            <a:endParaRPr lang="en-PH" sz="2000" dirty="0">
              <a:latin typeface="Arial" panose="020B0604020202020204" pitchFamily="34" charset="0"/>
              <a:cs typeface="Arial" panose="020B0604020202020204" pitchFamily="34" charset="0"/>
            </a:endParaRPr>
          </a:p>
          <a:p>
            <a:pPr algn="ctr">
              <a:spcAft>
                <a:spcPts val="0"/>
              </a:spcAft>
            </a:pPr>
            <a:endParaRPr lang="en-US" sz="2000" b="0" dirty="0">
              <a:latin typeface="Arial" panose="020B0604020202020204" pitchFamily="34" charset="0"/>
              <a:cs typeface="Arial" panose="020B0604020202020204" pitchFamily="34" charset="0"/>
            </a:endParaRPr>
          </a:p>
          <a:p>
            <a:pPr algn="ctr">
              <a:spcAft>
                <a:spcPts val="0"/>
              </a:spcAft>
            </a:pPr>
            <a:r>
              <a:rPr lang="en-US" sz="2000" b="1" dirty="0">
                <a:latin typeface="Arial" panose="020B0604020202020204" pitchFamily="34" charset="0"/>
                <a:cs typeface="Arial" panose="020B0604020202020204" pitchFamily="34" charset="0"/>
              </a:rPr>
              <a:t>Cecille </a:t>
            </a:r>
            <a:r>
              <a:rPr lang="en-US" sz="2000" b="1" dirty="0" err="1">
                <a:latin typeface="Arial" panose="020B0604020202020204" pitchFamily="34" charset="0"/>
                <a:cs typeface="Arial" panose="020B0604020202020204" pitchFamily="34" charset="0"/>
              </a:rPr>
              <a:t>Anyayahan</a:t>
            </a:r>
            <a:endParaRPr lang="en-US" sz="2000" b="1" dirty="0">
              <a:latin typeface="Arial" panose="020B0604020202020204" pitchFamily="34" charset="0"/>
              <a:cs typeface="Arial" panose="020B0604020202020204" pitchFamily="34" charset="0"/>
            </a:endParaRPr>
          </a:p>
          <a:p>
            <a:pPr algn="ctr">
              <a:spcAft>
                <a:spcPts val="0"/>
              </a:spcAft>
            </a:pPr>
            <a:r>
              <a:rPr lang="en-US" sz="2000" dirty="0">
                <a:latin typeface="Arial" panose="020B0604020202020204" pitchFamily="34" charset="0"/>
                <a:cs typeface="Arial" panose="020B0604020202020204" pitchFamily="34" charset="0"/>
              </a:rPr>
              <a:t>Project Development Officer IV</a:t>
            </a:r>
          </a:p>
          <a:p>
            <a:pPr algn="ctr">
              <a:spcAft>
                <a:spcPts val="0"/>
              </a:spcAft>
            </a:pPr>
            <a:r>
              <a:rPr lang="en-US" sz="2000" b="0" dirty="0">
                <a:latin typeface="Arial" panose="020B0604020202020204" pitchFamily="34" charset="0"/>
                <a:cs typeface="Arial" panose="020B0604020202020204" pitchFamily="34" charset="0"/>
                <a:hlinkClick r:id="rId5"/>
              </a:rPr>
              <a:t>cecille.anyayahan@deped.gov.ph</a:t>
            </a:r>
            <a:endParaRPr lang="en-US" sz="2000" b="0" dirty="0">
              <a:latin typeface="Arial" panose="020B0604020202020204" pitchFamily="34" charset="0"/>
              <a:cs typeface="Arial" panose="020B0604020202020204" pitchFamily="34" charset="0"/>
            </a:endParaRPr>
          </a:p>
          <a:p>
            <a:pPr algn="ctr">
              <a:spcAft>
                <a:spcPts val="0"/>
              </a:spcAft>
            </a:pPr>
            <a:endParaRPr lang="en-US" sz="2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0917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7"/>
          <p:cNvSpPr txBox="1">
            <a:spLocks noGrp="1"/>
          </p:cNvSpPr>
          <p:nvPr>
            <p:ph type="title"/>
          </p:nvPr>
        </p:nvSpPr>
        <p:spPr>
          <a:xfrm>
            <a:off x="607382" y="975718"/>
            <a:ext cx="7886700" cy="1003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7030A0"/>
              </a:buClr>
              <a:buSzPts val="4400"/>
              <a:buFont typeface="Arial"/>
              <a:buNone/>
            </a:pPr>
            <a:r>
              <a:rPr lang="en-US" sz="3600" dirty="0"/>
              <a:t>Presentation Slides prepared by</a:t>
            </a:r>
            <a:endParaRPr sz="3600" dirty="0"/>
          </a:p>
        </p:txBody>
      </p:sp>
      <p:sp>
        <p:nvSpPr>
          <p:cNvPr id="303" name="Google Shape;303;p27"/>
          <p:cNvSpPr txBox="1">
            <a:spLocks noGrp="1"/>
          </p:cNvSpPr>
          <p:nvPr>
            <p:ph type="body" idx="1"/>
          </p:nvPr>
        </p:nvSpPr>
        <p:spPr>
          <a:xfrm>
            <a:off x="380997" y="2142326"/>
            <a:ext cx="4191000" cy="3861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000"/>
              <a:buNone/>
            </a:pPr>
            <a:endParaRPr sz="2000" b="1" u="sng">
              <a:solidFill>
                <a:srgbClr val="0563C1"/>
              </a:solidFill>
              <a:latin typeface="Helvetica Neue"/>
              <a:ea typeface="Helvetica Neue"/>
              <a:cs typeface="Helvetica Neue"/>
              <a:sym typeface="Helvetica Neue"/>
            </a:endParaRPr>
          </a:p>
          <a:p>
            <a:pPr marL="0" lvl="0" indent="0" algn="ctr" rtl="0">
              <a:lnSpc>
                <a:spcPct val="100000"/>
              </a:lnSpc>
              <a:spcBef>
                <a:spcPts val="0"/>
              </a:spcBef>
              <a:spcAft>
                <a:spcPts val="0"/>
              </a:spcAft>
              <a:buClr>
                <a:schemeClr val="dk1"/>
              </a:buClr>
              <a:buSzPts val="2000"/>
              <a:buNone/>
            </a:pPr>
            <a:br>
              <a:rPr lang="en-US" sz="2000" b="1"/>
            </a:br>
            <a:br>
              <a:rPr lang="en-US" sz="2000" b="1"/>
            </a:br>
            <a:br>
              <a:rPr lang="en-US" sz="2000" b="1"/>
            </a:br>
            <a:br>
              <a:rPr lang="en-US" sz="2000" b="1"/>
            </a:br>
            <a:endParaRPr sz="2000"/>
          </a:p>
          <a:p>
            <a:pPr marL="0" lvl="0" indent="0" algn="l" rtl="0">
              <a:lnSpc>
                <a:spcPct val="120000"/>
              </a:lnSpc>
              <a:spcBef>
                <a:spcPts val="0"/>
              </a:spcBef>
              <a:spcAft>
                <a:spcPts val="0"/>
              </a:spcAft>
              <a:buClr>
                <a:schemeClr val="dk1"/>
              </a:buClr>
              <a:buSzPts val="2000"/>
              <a:buNone/>
            </a:pPr>
            <a:endParaRPr sz="2000" u="sng">
              <a:solidFill>
                <a:srgbClr val="0563C1"/>
              </a:solidFill>
            </a:endParaRPr>
          </a:p>
          <a:p>
            <a:pPr marL="0" lvl="0" indent="0" algn="l" rtl="0">
              <a:lnSpc>
                <a:spcPct val="90000"/>
              </a:lnSpc>
              <a:spcBef>
                <a:spcPts val="1000"/>
              </a:spcBef>
              <a:spcAft>
                <a:spcPts val="0"/>
              </a:spcAft>
              <a:buClr>
                <a:schemeClr val="dk1"/>
              </a:buClr>
              <a:buSzPts val="2000"/>
              <a:buNone/>
            </a:pPr>
            <a:endParaRPr sz="2000"/>
          </a:p>
        </p:txBody>
      </p:sp>
      <p:sp>
        <p:nvSpPr>
          <p:cNvPr id="304" name="Google Shape;304;p27"/>
          <p:cNvSpPr txBox="1"/>
          <p:nvPr/>
        </p:nvSpPr>
        <p:spPr>
          <a:xfrm>
            <a:off x="512247" y="1906950"/>
            <a:ext cx="8003100" cy="4823459"/>
          </a:xfrm>
          <a:prstGeom prst="rect">
            <a:avLst/>
          </a:prstGeom>
          <a:noFill/>
          <a:ln>
            <a:noFill/>
          </a:ln>
        </p:spPr>
        <p:txBody>
          <a:bodyPr spcFirstLastPara="1" wrap="square" lIns="91425" tIns="45700" rIns="91425" bIns="45700" anchor="t" anchorCtr="0">
            <a:noAutofit/>
          </a:bodyPr>
          <a:lstStyle/>
          <a:p>
            <a:pPr algn="ctr">
              <a:lnSpc>
                <a:spcPct val="100000"/>
              </a:lnSpc>
              <a:spcBef>
                <a:spcPts val="0"/>
              </a:spcBef>
              <a:spcAft>
                <a:spcPts val="0"/>
              </a:spcAft>
            </a:pPr>
            <a:r>
              <a:rPr lang="en-US" sz="2000" b="1" dirty="0">
                <a:latin typeface="Arial" panose="020B0604020202020204" pitchFamily="34" charset="0"/>
                <a:cs typeface="Arial" panose="020B0604020202020204" pitchFamily="34" charset="0"/>
              </a:rPr>
              <a:t>Dr. Allen A. Espinosa</a:t>
            </a:r>
          </a:p>
          <a:p>
            <a:pPr algn="ctr">
              <a:lnSpc>
                <a:spcPct val="100000"/>
              </a:lnSpc>
              <a:spcBef>
                <a:spcPts val="0"/>
              </a:spcBef>
              <a:spcAft>
                <a:spcPts val="0"/>
              </a:spcAft>
            </a:pPr>
            <a:r>
              <a:rPr lang="en-US" sz="2000" dirty="0">
                <a:latin typeface="Arial" panose="020B0604020202020204" pitchFamily="34" charset="0"/>
                <a:cs typeface="Arial" panose="020B0604020202020204" pitchFamily="34" charset="0"/>
              </a:rPr>
              <a:t>RCTQ Senior Program Manager</a:t>
            </a:r>
          </a:p>
          <a:p>
            <a:pPr algn="ctr"/>
            <a:r>
              <a:rPr lang="en-US" sz="2000" dirty="0">
                <a:latin typeface="Arial" panose="020B0604020202020204" pitchFamily="34" charset="0"/>
                <a:cs typeface="Arial" panose="020B0604020202020204" pitchFamily="34" charset="0"/>
                <a:hlinkClick r:id="rId3"/>
              </a:rPr>
              <a:t>espinosa.aa@pnu.edu.ph</a:t>
            </a:r>
            <a:endParaRPr lang="en-US" sz="2000" dirty="0">
              <a:latin typeface="Arial" panose="020B0604020202020204" pitchFamily="34" charset="0"/>
              <a:cs typeface="Arial" panose="020B0604020202020204" pitchFamily="34" charset="0"/>
            </a:endParaRPr>
          </a:p>
          <a:p>
            <a:pPr algn="ctr">
              <a:lnSpc>
                <a:spcPct val="100000"/>
              </a:lnSpc>
              <a:spcBef>
                <a:spcPts val="0"/>
              </a:spcBef>
              <a:spcAft>
                <a:spcPts val="0"/>
              </a:spcAft>
            </a:pPr>
            <a:endParaRPr sz="2000" b="0" i="0" u="none" strike="noStrike" cap="none" dirty="0">
              <a:solidFill>
                <a:srgbClr val="000000"/>
              </a:solidFill>
              <a:latin typeface="Arial"/>
              <a:ea typeface="Arial"/>
              <a:cs typeface="Arial"/>
              <a:sym typeface="Arial"/>
            </a:endParaRPr>
          </a:p>
          <a:p>
            <a:pPr lvl="0" algn="ctr">
              <a:lnSpc>
                <a:spcPct val="90000"/>
              </a:lnSpc>
            </a:pPr>
            <a:r>
              <a:rPr lang="en-US" sz="2000" b="1" i="0" u="none" strike="noStrike" cap="none" dirty="0">
                <a:solidFill>
                  <a:srgbClr val="000000"/>
                </a:solidFill>
                <a:latin typeface="Arial"/>
                <a:ea typeface="Arial"/>
                <a:cs typeface="Arial"/>
                <a:sym typeface="Arial"/>
              </a:rPr>
              <a:t>Donnadette SG. Belza</a:t>
            </a:r>
            <a:endParaRPr lang="en-US" sz="2000" b="1" dirty="0">
              <a:solidFill>
                <a:srgbClr val="000000"/>
              </a:solidFill>
              <a:latin typeface="Arial"/>
              <a:ea typeface="Arial"/>
              <a:cs typeface="Arial"/>
              <a:sym typeface="Arial"/>
            </a:endParaRPr>
          </a:p>
          <a:p>
            <a:pPr lvl="0" algn="ctr">
              <a:lnSpc>
                <a:spcPct val="90000"/>
              </a:lnSpc>
            </a:pPr>
            <a:r>
              <a:rPr lang="en-US" sz="2000" i="0" u="none" strike="noStrike" cap="none">
                <a:solidFill>
                  <a:schemeClr val="dk1"/>
                </a:solidFill>
                <a:latin typeface="Arial"/>
                <a:ea typeface="Arial"/>
                <a:cs typeface="Arial"/>
                <a:sym typeface="Arial"/>
              </a:rPr>
              <a:t>RCTQ</a:t>
            </a:r>
            <a:r>
              <a:rPr lang="en-US" sz="2000" b="1" i="0" u="none" strike="noStrike" cap="none">
                <a:solidFill>
                  <a:schemeClr val="dk1"/>
                </a:solidFill>
                <a:latin typeface="Arial"/>
                <a:ea typeface="Arial"/>
                <a:cs typeface="Arial"/>
                <a:sym typeface="Arial"/>
              </a:rPr>
              <a:t> </a:t>
            </a:r>
            <a:r>
              <a:rPr lang="en-US" sz="2000" b="0" i="0" u="none" strike="noStrike" cap="none">
                <a:solidFill>
                  <a:srgbClr val="000000"/>
                </a:solidFill>
                <a:latin typeface="Arial"/>
                <a:ea typeface="Arial"/>
                <a:cs typeface="Arial"/>
                <a:sym typeface="Arial"/>
              </a:rPr>
              <a:t>Project </a:t>
            </a:r>
            <a:r>
              <a:rPr lang="en-US" sz="2000" b="0" i="0" u="none" strike="noStrike" cap="none" dirty="0">
                <a:solidFill>
                  <a:srgbClr val="000000"/>
                </a:solidFill>
                <a:latin typeface="Arial"/>
                <a:ea typeface="Arial"/>
                <a:cs typeface="Arial"/>
                <a:sym typeface="Arial"/>
              </a:rPr>
              <a:t>Officer</a:t>
            </a:r>
            <a:endParaRPr dirty="0"/>
          </a:p>
          <a:p>
            <a:pPr marL="0" marR="0" lvl="0" indent="0" algn="ctr" rtl="0">
              <a:lnSpc>
                <a:spcPct val="90000"/>
              </a:lnSpc>
              <a:spcBef>
                <a:spcPts val="0"/>
              </a:spcBef>
              <a:spcAft>
                <a:spcPts val="0"/>
              </a:spcAft>
              <a:buNone/>
            </a:pPr>
            <a:r>
              <a:rPr lang="en-US" sz="2000" b="0" i="0" u="sng" strike="noStrike" cap="none" dirty="0">
                <a:solidFill>
                  <a:schemeClr val="hlink"/>
                </a:solidFill>
                <a:latin typeface="Arial"/>
                <a:ea typeface="Arial"/>
                <a:cs typeface="Arial"/>
                <a:sym typeface="Arial"/>
                <a:hlinkClick r:id="rId4"/>
              </a:rPr>
              <a:t>belza.ds@pnu.edu.ph</a:t>
            </a:r>
            <a:endParaRPr lang="en-US" sz="2000" b="0" i="0" u="sng" strike="noStrike" cap="none" dirty="0">
              <a:solidFill>
                <a:schemeClr val="hlink"/>
              </a:solidFill>
              <a:latin typeface="Arial"/>
              <a:ea typeface="Arial"/>
              <a:cs typeface="Arial"/>
              <a:sym typeface="Arial"/>
            </a:endParaRPr>
          </a:p>
          <a:p>
            <a:pPr marL="0" marR="0" lvl="0" indent="0" algn="ctr" rtl="0">
              <a:lnSpc>
                <a:spcPct val="90000"/>
              </a:lnSpc>
              <a:spcBef>
                <a:spcPts val="0"/>
              </a:spcBef>
              <a:spcAft>
                <a:spcPts val="0"/>
              </a:spcAft>
              <a:buNone/>
            </a:pPr>
            <a:endParaRPr sz="2000" b="1" i="0" u="none" strike="noStrike" cap="none" dirty="0">
              <a:solidFill>
                <a:srgbClr val="000000"/>
              </a:solidFill>
              <a:latin typeface="Arial"/>
              <a:ea typeface="Arial"/>
              <a:cs typeface="Arial"/>
              <a:sym typeface="Arial"/>
            </a:endParaRPr>
          </a:p>
          <a:p>
            <a:pPr algn="ctr">
              <a:lnSpc>
                <a:spcPct val="100000"/>
              </a:lnSpc>
              <a:spcBef>
                <a:spcPts val="0"/>
              </a:spcBef>
              <a:spcAft>
                <a:spcPts val="0"/>
              </a:spcAft>
            </a:pPr>
            <a:r>
              <a:rPr lang="en-US" sz="2000" b="1" dirty="0">
                <a:latin typeface="Arial" panose="020B0604020202020204" pitchFamily="34" charset="0"/>
                <a:cs typeface="Arial" panose="020B0604020202020204" pitchFamily="34" charset="0"/>
              </a:rPr>
              <a:t>Jonathan J. </a:t>
            </a:r>
            <a:r>
              <a:rPr lang="en-US" sz="2000" b="1" dirty="0" err="1">
                <a:latin typeface="Arial" panose="020B0604020202020204" pitchFamily="34" charset="0"/>
                <a:cs typeface="Arial" panose="020B0604020202020204" pitchFamily="34" charset="0"/>
              </a:rPr>
              <a:t>Lumanog</a:t>
            </a:r>
            <a:r>
              <a:rPr lang="en-US" sz="2000" b="1" dirty="0">
                <a:latin typeface="Arial" panose="020B0604020202020204" pitchFamily="34" charset="0"/>
                <a:cs typeface="Arial" panose="020B0604020202020204" pitchFamily="34" charset="0"/>
              </a:rPr>
              <a:t>, Jr</a:t>
            </a:r>
            <a:r>
              <a:rPr lang="en-US" sz="2000" dirty="0">
                <a:latin typeface="Arial" panose="020B0604020202020204" pitchFamily="34" charset="0"/>
                <a:cs typeface="Arial" panose="020B0604020202020204" pitchFamily="34" charset="0"/>
              </a:rPr>
              <a:t>.</a:t>
            </a:r>
          </a:p>
          <a:p>
            <a:pPr algn="ctr">
              <a:lnSpc>
                <a:spcPct val="100000"/>
              </a:lnSpc>
              <a:spcBef>
                <a:spcPts val="0"/>
              </a:spcBef>
              <a:spcAft>
                <a:spcPts val="0"/>
              </a:spcAft>
            </a:pPr>
            <a:r>
              <a:rPr lang="en-US" sz="2000" dirty="0">
                <a:latin typeface="Arial" panose="020B0604020202020204" pitchFamily="34" charset="0"/>
                <a:cs typeface="Arial" panose="020B0604020202020204" pitchFamily="34" charset="0"/>
              </a:rPr>
              <a:t>RCTQ Research Officer</a:t>
            </a:r>
          </a:p>
          <a:p>
            <a:pPr algn="ctr">
              <a:lnSpc>
                <a:spcPct val="100000"/>
              </a:lnSpc>
              <a:spcBef>
                <a:spcPts val="0"/>
              </a:spcBef>
              <a:spcAft>
                <a:spcPts val="0"/>
              </a:spcAft>
            </a:pPr>
            <a:r>
              <a:rPr lang="en-US" sz="2000" dirty="0">
                <a:latin typeface="Arial" panose="020B0604020202020204" pitchFamily="34" charset="0"/>
                <a:cs typeface="Arial" panose="020B0604020202020204" pitchFamily="34" charset="0"/>
                <a:hlinkClick r:id="rId5"/>
              </a:rPr>
              <a:t>lumanog.jj@pnu.edu.ph</a:t>
            </a:r>
            <a:endParaRPr lang="en-US" sz="2000" dirty="0">
              <a:latin typeface="Arial" panose="020B0604020202020204" pitchFamily="34" charset="0"/>
              <a:cs typeface="Arial" panose="020B0604020202020204" pitchFamily="34" charset="0"/>
            </a:endParaRPr>
          </a:p>
          <a:p>
            <a:pPr marL="0" marR="0" lvl="0" indent="0" algn="ctr" rtl="0">
              <a:lnSpc>
                <a:spcPct val="90000"/>
              </a:lnSpc>
              <a:spcBef>
                <a:spcPts val="0"/>
              </a:spcBef>
              <a:spcAft>
                <a:spcPts val="0"/>
              </a:spcAft>
              <a:buNone/>
            </a:pPr>
            <a:endParaRPr sz="20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None/>
            </a:pPr>
            <a:r>
              <a:rPr lang="en-US" sz="2000" b="1" i="0" u="none" strike="noStrike" cap="none" dirty="0">
                <a:solidFill>
                  <a:srgbClr val="674EA7"/>
                </a:solidFill>
                <a:latin typeface="Arial"/>
                <a:ea typeface="Arial"/>
                <a:cs typeface="Arial"/>
                <a:sym typeface="Arial"/>
              </a:rPr>
              <a:t>Contact Us</a:t>
            </a:r>
            <a:endParaRPr lang="en-US" sz="2000" b="0" i="0" u="none" strike="noStrike" cap="none" dirty="0">
              <a:solidFill>
                <a:srgbClr val="674EA7"/>
              </a:solidFill>
              <a:latin typeface="Arial"/>
              <a:ea typeface="Arial"/>
              <a:cs typeface="Arial"/>
              <a:sym typeface="Arial"/>
            </a:endParaRPr>
          </a:p>
          <a:p>
            <a:pPr marL="0" marR="0" lvl="0" indent="0" algn="ctr" rtl="0">
              <a:lnSpc>
                <a:spcPct val="90000"/>
              </a:lnSpc>
              <a:spcBef>
                <a:spcPts val="0"/>
              </a:spcBef>
              <a:spcAft>
                <a:spcPts val="0"/>
              </a:spcAft>
              <a:buNone/>
            </a:pPr>
            <a:r>
              <a:rPr lang="en-US" sz="1800" b="1" i="0" u="none" strike="noStrike" cap="none" dirty="0">
                <a:solidFill>
                  <a:srgbClr val="000000"/>
                </a:solidFill>
                <a:latin typeface="Arial"/>
                <a:ea typeface="Arial"/>
                <a:cs typeface="Arial"/>
                <a:sym typeface="Arial"/>
              </a:rPr>
              <a:t>Phone</a:t>
            </a:r>
            <a:r>
              <a:rPr lang="en-US" sz="1800" b="0" i="0" u="none" strike="noStrike" cap="none" dirty="0">
                <a:solidFill>
                  <a:srgbClr val="000000"/>
                </a:solidFill>
                <a:latin typeface="Arial"/>
                <a:ea typeface="Arial"/>
                <a:cs typeface="Arial"/>
                <a:sym typeface="Arial"/>
              </a:rPr>
              <a:t> +63 2 53171768 Local 763/764</a:t>
            </a:r>
            <a:endParaRPr lang="en-US" dirty="0"/>
          </a:p>
          <a:p>
            <a:pPr marL="0" marR="0" lvl="0" indent="0" algn="ctr" rtl="0">
              <a:lnSpc>
                <a:spcPct val="90000"/>
              </a:lnSpc>
              <a:spcBef>
                <a:spcPts val="0"/>
              </a:spcBef>
              <a:spcAft>
                <a:spcPts val="0"/>
              </a:spcAft>
              <a:buNone/>
            </a:pPr>
            <a:r>
              <a:rPr lang="en-US" sz="1800" b="1" i="0" u="none" strike="noStrike" cap="none" dirty="0">
                <a:solidFill>
                  <a:srgbClr val="000000"/>
                </a:solidFill>
                <a:latin typeface="Arial"/>
                <a:ea typeface="Arial"/>
                <a:cs typeface="Arial"/>
                <a:sym typeface="Arial"/>
              </a:rPr>
              <a:t>Telefax</a:t>
            </a:r>
            <a:r>
              <a:rPr lang="en-US" sz="1800" b="0" i="0" u="none" strike="noStrike" cap="none" dirty="0">
                <a:solidFill>
                  <a:srgbClr val="000000"/>
                </a:solidFill>
                <a:latin typeface="Arial"/>
                <a:ea typeface="Arial"/>
                <a:cs typeface="Arial"/>
                <a:sym typeface="Arial"/>
              </a:rPr>
              <a:t> +63 2 53369755</a:t>
            </a:r>
            <a:br>
              <a:rPr lang="en-US" sz="1800" b="0" i="0" u="none" strike="noStrike" cap="none" dirty="0">
                <a:solidFill>
                  <a:srgbClr val="000000"/>
                </a:solidFill>
                <a:latin typeface="Arial"/>
                <a:ea typeface="Arial"/>
                <a:cs typeface="Arial"/>
                <a:sym typeface="Arial"/>
              </a:rPr>
            </a:br>
            <a:r>
              <a:rPr lang="en-US" sz="1800" b="1" i="0" u="none" strike="noStrike" cap="none" dirty="0">
                <a:solidFill>
                  <a:srgbClr val="000000"/>
                </a:solidFill>
                <a:latin typeface="Arial"/>
                <a:ea typeface="Arial"/>
                <a:cs typeface="Arial"/>
                <a:sym typeface="Arial"/>
              </a:rPr>
              <a:t>Web</a:t>
            </a:r>
            <a:r>
              <a:rPr lang="en-US" sz="1800" b="0" i="0" u="none" strike="noStrike" cap="none" dirty="0">
                <a:solidFill>
                  <a:srgbClr val="000000"/>
                </a:solidFill>
                <a:latin typeface="Arial"/>
                <a:ea typeface="Arial"/>
                <a:cs typeface="Arial"/>
                <a:sym typeface="Arial"/>
              </a:rPr>
              <a:t> </a:t>
            </a:r>
            <a:r>
              <a:rPr lang="en-US" sz="1800" b="0" i="0" u="sng" strike="noStrike" cap="none" dirty="0">
                <a:solidFill>
                  <a:schemeClr val="hlink"/>
                </a:solidFill>
                <a:latin typeface="Arial"/>
                <a:ea typeface="Arial"/>
                <a:cs typeface="Arial"/>
                <a:sym typeface="Arial"/>
                <a:hlinkClick r:id="rId6"/>
              </a:rPr>
              <a:t>http://www.rctq.ph/</a:t>
            </a:r>
            <a:endParaRPr lang="en-US" sz="18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None/>
            </a:pPr>
            <a:r>
              <a:rPr lang="en-US" sz="1800" b="1" i="0" u="none" strike="noStrike" cap="none" dirty="0">
                <a:solidFill>
                  <a:srgbClr val="000000"/>
                </a:solidFill>
                <a:latin typeface="Arial"/>
                <a:ea typeface="Arial"/>
                <a:cs typeface="Arial"/>
                <a:sym typeface="Arial"/>
              </a:rPr>
              <a:t>Email</a:t>
            </a:r>
            <a:r>
              <a:rPr lang="en-US" sz="1800" b="0" i="0" u="none" strike="noStrike" cap="none" dirty="0">
                <a:solidFill>
                  <a:srgbClr val="000000"/>
                </a:solidFill>
                <a:latin typeface="Arial"/>
                <a:ea typeface="Arial"/>
                <a:cs typeface="Arial"/>
                <a:sym typeface="Arial"/>
              </a:rPr>
              <a:t> </a:t>
            </a:r>
            <a:r>
              <a:rPr lang="en-US" sz="1800" b="0" i="0" u="sng" strike="noStrike" cap="none" dirty="0">
                <a:solidFill>
                  <a:srgbClr val="0563C1"/>
                </a:solidFill>
                <a:latin typeface="Arial"/>
                <a:ea typeface="Arial"/>
                <a:cs typeface="Arial"/>
                <a:sym typeface="Arial"/>
              </a:rPr>
              <a:t>rctq@pnu.edu.ph</a:t>
            </a:r>
            <a:endParaRPr lang="en-US" sz="1800" b="1"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None/>
            </a:pPr>
            <a:endParaRPr sz="1800" b="1"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18534</TotalTime>
  <Words>1690</Words>
  <Application>Microsoft Office PowerPoint</Application>
  <PresentationFormat>On-screen Show (4:3)</PresentationFormat>
  <Paragraphs>162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Helvetica Neue</vt:lpstr>
      <vt:lpstr>Wingdings</vt:lpstr>
      <vt:lpstr>Office Theme</vt:lpstr>
      <vt:lpstr>Understanding the RPMS SY 2020-2021 in the time of COVID-19</vt:lpstr>
      <vt:lpstr>Context</vt:lpstr>
      <vt:lpstr>Context</vt:lpstr>
      <vt:lpstr>Context</vt:lpstr>
      <vt:lpstr>The development of RPMS in the context of COVID-19</vt:lpstr>
      <vt:lpstr>PPST Priority Indicators</vt:lpstr>
      <vt:lpstr>PowerPoint Presentation</vt:lpstr>
      <vt:lpstr>PowerPoint Presentation</vt:lpstr>
      <vt:lpstr>PowerPoint Presentation</vt:lpstr>
      <vt:lpstr>PowerPoint Presentation</vt:lpstr>
      <vt:lpstr>Questions?</vt:lpstr>
      <vt:lpstr>Contact Us</vt:lpstr>
      <vt:lpstr>Presentation Slides prepared by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RPMS SY 2020-2021 in the time of COVID-19</dc:title>
  <dc:creator/>
  <cp:lastModifiedBy>Donnadette Belza</cp:lastModifiedBy>
  <cp:revision>325</cp:revision>
  <dcterms:created xsi:type="dcterms:W3CDTF">2020-05-25T06:39:45Z</dcterms:created>
  <dcterms:modified xsi:type="dcterms:W3CDTF">2021-02-08T03:59:45Z</dcterms:modified>
</cp:coreProperties>
</file>